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351" r:id="rId4"/>
    <p:sldId id="353" r:id="rId5"/>
    <p:sldId id="258" r:id="rId6"/>
    <p:sldId id="260" r:id="rId7"/>
    <p:sldId id="261" r:id="rId8"/>
    <p:sldId id="352" r:id="rId9"/>
    <p:sldId id="262" r:id="rId10"/>
    <p:sldId id="263" r:id="rId11"/>
    <p:sldId id="264" r:id="rId12"/>
    <p:sldId id="354" r:id="rId13"/>
    <p:sldId id="355" r:id="rId14"/>
    <p:sldId id="266" r:id="rId15"/>
    <p:sldId id="267" r:id="rId16"/>
    <p:sldId id="268" r:id="rId17"/>
    <p:sldId id="269" r:id="rId18"/>
    <p:sldId id="270" r:id="rId19"/>
    <p:sldId id="272" r:id="rId20"/>
    <p:sldId id="273" r:id="rId21"/>
    <p:sldId id="274" r:id="rId22"/>
    <p:sldId id="275" r:id="rId23"/>
    <p:sldId id="276" r:id="rId24"/>
    <p:sldId id="280" r:id="rId25"/>
    <p:sldId id="279" r:id="rId26"/>
    <p:sldId id="282" r:id="rId27"/>
    <p:sldId id="284" r:id="rId28"/>
    <p:sldId id="285" r:id="rId29"/>
    <p:sldId id="319" r:id="rId30"/>
    <p:sldId id="324" r:id="rId31"/>
    <p:sldId id="328" r:id="rId32"/>
    <p:sldId id="329" r:id="rId33"/>
    <p:sldId id="330" r:id="rId34"/>
    <p:sldId id="331" r:id="rId35"/>
    <p:sldId id="288" r:id="rId36"/>
    <p:sldId id="325" r:id="rId37"/>
    <p:sldId id="332" r:id="rId38"/>
    <p:sldId id="333" r:id="rId39"/>
    <p:sldId id="334" r:id="rId40"/>
    <p:sldId id="335" r:id="rId41"/>
    <p:sldId id="336" r:id="rId42"/>
    <p:sldId id="357" r:id="rId43"/>
    <p:sldId id="337" r:id="rId44"/>
    <p:sldId id="338" r:id="rId45"/>
    <p:sldId id="339" r:id="rId46"/>
    <p:sldId id="340" r:id="rId47"/>
    <p:sldId id="341" r:id="rId48"/>
    <p:sldId id="342" r:id="rId49"/>
    <p:sldId id="343" r:id="rId50"/>
    <p:sldId id="344" r:id="rId51"/>
    <p:sldId id="345" r:id="rId52"/>
    <p:sldId id="346" r:id="rId53"/>
    <p:sldId id="320" r:id="rId54"/>
    <p:sldId id="289" r:id="rId55"/>
    <p:sldId id="290" r:id="rId56"/>
    <p:sldId id="291" r:id="rId57"/>
    <p:sldId id="292" r:id="rId58"/>
    <p:sldId id="293" r:id="rId59"/>
    <p:sldId id="294" r:id="rId60"/>
    <p:sldId id="295" r:id="rId61"/>
    <p:sldId id="296" r:id="rId62"/>
    <p:sldId id="297" r:id="rId63"/>
    <p:sldId id="298" r:id="rId64"/>
    <p:sldId id="299" r:id="rId65"/>
    <p:sldId id="300" r:id="rId66"/>
    <p:sldId id="301" r:id="rId67"/>
    <p:sldId id="302" r:id="rId68"/>
    <p:sldId id="303" r:id="rId69"/>
    <p:sldId id="304" r:id="rId70"/>
    <p:sldId id="305" r:id="rId71"/>
    <p:sldId id="306" r:id="rId72"/>
    <p:sldId id="307" r:id="rId73"/>
    <p:sldId id="309" r:id="rId74"/>
    <p:sldId id="310" r:id="rId75"/>
    <p:sldId id="311" r:id="rId76"/>
    <p:sldId id="312" r:id="rId77"/>
    <p:sldId id="314" r:id="rId78"/>
    <p:sldId id="321" r:id="rId79"/>
    <p:sldId id="326" r:id="rId80"/>
    <p:sldId id="348" r:id="rId81"/>
    <p:sldId id="349" r:id="rId82"/>
    <p:sldId id="322" r:id="rId83"/>
    <p:sldId id="327" r:id="rId84"/>
    <p:sldId id="350" r:id="rId85"/>
    <p:sldId id="356"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B7B0FC6-E4A8-4D3D-BB38-9F005F0C6B22}">
          <p14:sldIdLst>
            <p14:sldId id="256"/>
            <p14:sldId id="257"/>
          </p14:sldIdLst>
        </p14:section>
        <p14:section name="Untitled Section" id="{3E75381E-132A-42A5-A330-FF055B9ABFE6}">
          <p14:sldIdLst>
            <p14:sldId id="351"/>
            <p14:sldId id="353"/>
            <p14:sldId id="258"/>
            <p14:sldId id="260"/>
            <p14:sldId id="261"/>
            <p14:sldId id="352"/>
            <p14:sldId id="262"/>
            <p14:sldId id="263"/>
            <p14:sldId id="264"/>
            <p14:sldId id="354"/>
            <p14:sldId id="355"/>
            <p14:sldId id="266"/>
            <p14:sldId id="267"/>
            <p14:sldId id="268"/>
            <p14:sldId id="269"/>
            <p14:sldId id="270"/>
            <p14:sldId id="272"/>
            <p14:sldId id="273"/>
            <p14:sldId id="274"/>
            <p14:sldId id="275"/>
            <p14:sldId id="276"/>
            <p14:sldId id="280"/>
            <p14:sldId id="279"/>
            <p14:sldId id="282"/>
            <p14:sldId id="284"/>
            <p14:sldId id="285"/>
            <p14:sldId id="319"/>
            <p14:sldId id="324"/>
            <p14:sldId id="328"/>
            <p14:sldId id="329"/>
            <p14:sldId id="330"/>
            <p14:sldId id="331"/>
            <p14:sldId id="288"/>
            <p14:sldId id="325"/>
            <p14:sldId id="332"/>
            <p14:sldId id="333"/>
            <p14:sldId id="334"/>
            <p14:sldId id="335"/>
            <p14:sldId id="336"/>
            <p14:sldId id="357"/>
            <p14:sldId id="337"/>
            <p14:sldId id="338"/>
            <p14:sldId id="339"/>
            <p14:sldId id="340"/>
            <p14:sldId id="341"/>
            <p14:sldId id="342"/>
            <p14:sldId id="343"/>
            <p14:sldId id="344"/>
            <p14:sldId id="345"/>
            <p14:sldId id="346"/>
            <p14:sldId id="320"/>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9"/>
            <p14:sldId id="310"/>
            <p14:sldId id="311"/>
            <p14:sldId id="312"/>
            <p14:sldId id="314"/>
            <p14:sldId id="321"/>
            <p14:sldId id="326"/>
            <p14:sldId id="348"/>
            <p14:sldId id="349"/>
            <p14:sldId id="322"/>
            <p14:sldId id="327"/>
            <p14:sldId id="350"/>
            <p14:sldId id="3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5A50996-8F90-46C4-819F-D229C4553439}" type="datetimeFigureOut">
              <a:rPr lang="en-US" smtClean="0"/>
              <a:t>12/9/2014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22F363-1736-4B01-8113-D403720B9F9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A50996-8F90-46C4-819F-D229C4553439}"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A50996-8F90-46C4-819F-D229C4553439}"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A50996-8F90-46C4-819F-D229C4553439}"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5A50996-8F90-46C4-819F-D229C4553439}"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2F363-1736-4B01-8113-D403720B9F9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A50996-8F90-46C4-819F-D229C4553439}"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5A50996-8F90-46C4-819F-D229C4553439}"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A50996-8F90-46C4-819F-D229C4553439}"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50996-8F90-46C4-819F-D229C4553439}"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A50996-8F90-46C4-819F-D229C4553439}"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22F363-1736-4B01-8113-D403720B9F99}" type="slidenum">
              <a:rPr lang="en-US" smtClean="0"/>
              <a:t>‹#›</a:t>
            </a:fld>
            <a:endParaRPr lang="en-US"/>
          </a:p>
        </p:txBody>
      </p:sp>
    </p:spTree>
  </p:cSld>
  <p:clrMapOvr>
    <a:masterClrMapping/>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A50996-8F90-46C4-819F-D229C4553439}"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22F363-1736-4B01-8113-D403720B9F9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A50996-8F90-46C4-819F-D229C4553439}" type="datetimeFigureOut">
              <a:rPr lang="en-US" smtClean="0"/>
              <a:t>12/9/2014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22F363-1736-4B01-8113-D403720B9F9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cover/>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esacc.edu/sites/default/files/pages/section/students/service-learning/faculty_manual.pdf" TargetMode="External"/><Relationship Id="rId2" Type="http://schemas.openxmlformats.org/officeDocument/2006/relationships/hyperlink" Target="2.3A%20MCC%20Automotive%20Program%20Review.pptx" TargetMode="External"/><Relationship Id="rId1" Type="http://schemas.openxmlformats.org/officeDocument/2006/relationships/slideLayout" Target="../slideLayouts/slideLayout2.xml"/><Relationship Id="rId6" Type="http://schemas.openxmlformats.org/officeDocument/2006/relationships/hyperlink" Target="http://ctl.mesacc.edu/handbook/faculty-policies-and-practices/residential-faculty-policy-and-resources/" TargetMode="External"/><Relationship Id="rId5" Type="http://schemas.openxmlformats.org/officeDocument/2006/relationships/hyperlink" Target="http://www.mesacc.edu/programs/automotive-performance" TargetMode="External"/><Relationship Id="rId4" Type="http://schemas.openxmlformats.org/officeDocument/2006/relationships/hyperlink" Target="http://www.mesacc.edu/schedule/search"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mesacc.edu/students/student-rights-responsibilities" TargetMode="External"/><Relationship Id="rId2" Type="http://schemas.openxmlformats.org/officeDocument/2006/relationships/hyperlink" Target="2.4A%20MCC%20Automotive%20Laboratory%20Safety%20and%20Procedural%20Policies.docx" TargetMode="External"/><Relationship Id="rId1" Type="http://schemas.openxmlformats.org/officeDocument/2006/relationships/slideLayout" Target="../slideLayouts/slideLayout2.xml"/><Relationship Id="rId6" Type="http://schemas.openxmlformats.org/officeDocument/2006/relationships/hyperlink" Target="http://www.mesacc.edu/sites/default/files/pages/section/students/publications/mcc-student-handbook-2012-2013.pdf" TargetMode="External"/><Relationship Id="rId5" Type="http://schemas.openxmlformats.org/officeDocument/2006/relationships/hyperlink" Target="https://www.mesacc.edu/employees/occupational-health-safety" TargetMode="External"/><Relationship Id="rId4" Type="http://schemas.openxmlformats.org/officeDocument/2006/relationships/hyperlink" Target="http://ctl.mesacc.edu/handbook/employment-policies-and-resources/the-maricopa-governance-policies-standards-and-guidelin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2.5B%20AUTOMOTIVE%20REPAIR%20FLYER%20FALL%202013.docx" TargetMode="External"/><Relationship Id="rId2" Type="http://schemas.openxmlformats.org/officeDocument/2006/relationships/hyperlink" Target="2.5A%203%20Auto%20Repair%20Order.pdf" TargetMode="External"/><Relationship Id="rId1" Type="http://schemas.openxmlformats.org/officeDocument/2006/relationships/slideLayout" Target="../slideLayouts/slideLayout2.xml"/><Relationship Id="rId4" Type="http://schemas.openxmlformats.org/officeDocument/2006/relationships/hyperlink" Target="2.5C%20budget%20info.xlsx"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hyperlink" Target="http://www.mesacc.edu/employees/occupational-health-safety/training-programs/hazardous-materials"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2" Type="http://schemas.openxmlformats.org/officeDocument/2006/relationships/hyperlink" Target="http://www.mesacc.edu/employees/occupational-health-safety/emergency-procedures/render-first-ai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alldata.com/" TargetMode="External"/><Relationship Id="rId2" Type="http://schemas.openxmlformats.org/officeDocument/2006/relationships/hyperlink" Target="http://www.prodemand.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ls.gov/ooh/installation-maintenance-and-repair/automotive-service-technicians-and-mechanics.htm" TargetMode="External"/><Relationship Id="rId2" Type="http://schemas.openxmlformats.org/officeDocument/2006/relationships/hyperlink" Target="http://www.labor.ny.gov/stats/lsproj.s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aztransmac2.asu.edu/cgi-bin/WebObjects/acres.woa/wa/freeForm2?id=48846" TargetMode="External"/><Relationship Id="rId3" Type="http://schemas.openxmlformats.org/officeDocument/2006/relationships/hyperlink" Target="https://aztransmac2.asu.edu/cgi-bin/WebObjects/acres.woa/wa/freeForm2?id=48854" TargetMode="External"/><Relationship Id="rId7" Type="http://schemas.openxmlformats.org/officeDocument/2006/relationships/hyperlink" Target="https://aztransmac2.asu.edu/cgi-bin/WebObjects/acres.woa/wa/freeForm2?id=48853" TargetMode="External"/><Relationship Id="rId2" Type="http://schemas.openxmlformats.org/officeDocument/2006/relationships/hyperlink" Target="https://aztransmac2.asu.edu/cgi-bin/WebObjects/acres.woa/wa/freeForm2?id=48855" TargetMode="External"/><Relationship Id="rId1" Type="http://schemas.openxmlformats.org/officeDocument/2006/relationships/slideLayout" Target="../slideLayouts/slideLayout5.xml"/><Relationship Id="rId6" Type="http://schemas.openxmlformats.org/officeDocument/2006/relationships/hyperlink" Target="https://aztransmac2.asu.edu/cgi-bin/WebObjects/acres.woa/wa/freeForm2?id=48845" TargetMode="External"/><Relationship Id="rId5" Type="http://schemas.openxmlformats.org/officeDocument/2006/relationships/hyperlink" Target="https://aztransmac2.asu.edu/cgi-bin/WebObjects/acres.woa/wa/freeForm2?id=48857" TargetMode="External"/><Relationship Id="rId4" Type="http://schemas.openxmlformats.org/officeDocument/2006/relationships/hyperlink" Target="https://aztransmac2.asu.edu/cgi-bin/WebObjects/acres.woa/wa/freeForm2?id=48856"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www.mesacc.edu/financial-aid/who-eligible/cost-attendance" TargetMode="External"/><Relationship Id="rId2" Type="http://schemas.openxmlformats.org/officeDocument/2006/relationships/hyperlink" Target="http://www.mesacc.edu/cashier-services/tuition-rat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4.2B%20Budget%20Info.pdf" TargetMode="External"/><Relationship Id="rId2" Type="http://schemas.openxmlformats.org/officeDocument/2006/relationships/hyperlink" Target="4.2A%20budget%20info.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mesacc.edu/future-students" TargetMode="External"/><Relationship Id="rId2" Type="http://schemas.openxmlformats.org/officeDocument/2006/relationships/hyperlink" Target="http://www.mesacc.edu/testing-services/placement-test-sample-questions" TargetMode="External"/><Relationship Id="rId1" Type="http://schemas.openxmlformats.org/officeDocument/2006/relationships/slideLayout" Target="../slideLayouts/slideLayout2.xml"/><Relationship Id="rId6" Type="http://schemas.openxmlformats.org/officeDocument/2006/relationships/hyperlink" Target="http://www.mesacc.edu/programs/course-sequences/automotive-performance-technology-aas" TargetMode="External"/><Relationship Id="rId5" Type="http://schemas.openxmlformats.org/officeDocument/2006/relationships/hyperlink" Target="http://www.mesacc.edu/programs/career-pathways/transportation-distribution-logistics" TargetMode="External"/><Relationship Id="rId4" Type="http://schemas.openxmlformats.org/officeDocument/2006/relationships/hyperlink" Target="http://www.mesacc.edu/admissions-records/become-student-mcc"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mesacc.edu/programs/ge/gedt-001077-47.0604.htm" TargetMode="External"/><Relationship Id="rId2" Type="http://schemas.openxmlformats.org/officeDocument/2006/relationships/hyperlink" Target="http://www.mesacc.edu/academic-advisemen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mesacc.edu/programs/ge/gedt-001077-47.0604.htm" TargetMode="External"/><Relationship Id="rId2" Type="http://schemas.openxmlformats.org/officeDocument/2006/relationships/hyperlink" Target="http://www.mesacc.edu/career/job-search" TargetMode="External"/><Relationship Id="rId1" Type="http://schemas.openxmlformats.org/officeDocument/2006/relationships/slideLayout" Target="../slideLayouts/slideLayout2.xml"/><Relationship Id="rId4" Type="http://schemas.openxmlformats.org/officeDocument/2006/relationships/hyperlink" Target="http://www.mesacc.edu/career"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mesacc.edu/sites/default/files/pages/section/about-mcc/office-research-planning/MCC%20Key%20Performance%20Indicators_12-05-2013.pdf" TargetMode="External"/><Relationship Id="rId2" Type="http://schemas.openxmlformats.org/officeDocument/2006/relationships/hyperlink" Target="http://www.mesacc.edu/sites/default/files/pages/section/about-mcc/office-research-planning/MCC%20Degrees%20and%20Certificates%20by%20Title%20FY2013.pdf" TargetMode="External"/><Relationship Id="rId1" Type="http://schemas.openxmlformats.org/officeDocument/2006/relationships/slideLayout" Target="../slideLayouts/slideLayout2.xml"/><Relationship Id="rId5" Type="http://schemas.openxmlformats.org/officeDocument/2006/relationships/hyperlink" Target="http://www.mesacc.edu/about/office-research-planning" TargetMode="External"/><Relationship Id="rId4" Type="http://schemas.openxmlformats.org/officeDocument/2006/relationships/hyperlink" Target="5.4A%20Student%20Graduate%20Survey.doc"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8" Type="http://schemas.openxmlformats.org/officeDocument/2006/relationships/hyperlink" Target="6.1D%20Advisory%20Sign%20in%20List%2004%2029%202014%20.pdf" TargetMode="External"/><Relationship Id="rId3" Type="http://schemas.openxmlformats.org/officeDocument/2006/relationships/hyperlink" Target="6.1I%20Advisory%20Meeting%20Minutes%20Oct%2016%202014.docx" TargetMode="External"/><Relationship Id="rId7" Type="http://schemas.openxmlformats.org/officeDocument/2006/relationships/hyperlink" Target="6.1C%20Advisory%20Agenda.pdf" TargetMode="External"/><Relationship Id="rId2" Type="http://schemas.openxmlformats.org/officeDocument/2006/relationships/hyperlink" Target="6.1H%20Oct%2016th%20Memebers%20Signatures.pdf" TargetMode="External"/><Relationship Id="rId1" Type="http://schemas.openxmlformats.org/officeDocument/2006/relationships/slideLayout" Target="../slideLayouts/slideLayout5.xml"/><Relationship Id="rId6" Type="http://schemas.openxmlformats.org/officeDocument/2006/relationships/hyperlink" Target="6.1B%20Meeting%20Minutes%202-26-14.docx" TargetMode="External"/><Relationship Id="rId11" Type="http://schemas.openxmlformats.org/officeDocument/2006/relationships/hyperlink" Target="6.1G%209%2025%202013%20Advisory%20Meeting%20minutes.docx" TargetMode="External"/><Relationship Id="rId5" Type="http://schemas.openxmlformats.org/officeDocument/2006/relationships/hyperlink" Target="6.1A%20Advisory%20Meeting%20Signatures%2002%2026%202014.pdf" TargetMode="External"/><Relationship Id="rId10" Type="http://schemas.openxmlformats.org/officeDocument/2006/relationships/hyperlink" Target="6.1F%20Advisory%20Sign%20in%20List%2009%2025%202013%20.pdf" TargetMode="External"/><Relationship Id="rId4" Type="http://schemas.openxmlformats.org/officeDocument/2006/relationships/hyperlink" Target="6.1J%20OCT%2016%202014%20MCC%20Advisory%20Meeting%20Agenda.doc" TargetMode="External"/><Relationship Id="rId9" Type="http://schemas.openxmlformats.org/officeDocument/2006/relationships/hyperlink" Target="6.1E%204%2029%202014%20Advisory%20Meeting.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6.2A%202%2026%202014%20Advisory%20Minutes%20Budget.docx" TargetMode="External"/><Relationship Id="rId2" Type="http://schemas.openxmlformats.org/officeDocument/2006/relationships/hyperlink" Target="6.2D%20Advisory%20Meeting%20Oct%2016%202014%20Budget.docx" TargetMode="External"/><Relationship Id="rId1" Type="http://schemas.openxmlformats.org/officeDocument/2006/relationships/slideLayout" Target="../slideLayouts/slideLayout2.xml"/><Relationship Id="rId5" Type="http://schemas.openxmlformats.org/officeDocument/2006/relationships/hyperlink" Target="6.2C%209%2025%202013%20Advisory%20Meeting%20minutes%20Budget.docx" TargetMode="External"/><Relationship Id="rId4" Type="http://schemas.openxmlformats.org/officeDocument/2006/relationships/hyperlink" Target="6.2B%204%2029%202014%20Advisory%20Meeting%20Budge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5.4A%20Student%20Graduate%20Survey.doc" TargetMode="External"/><Relationship Id="rId2" Type="http://schemas.openxmlformats.org/officeDocument/2006/relationships/hyperlink" Target="6.3A%20Student%20Surveys.pdf" TargetMode="External"/><Relationship Id="rId1" Type="http://schemas.openxmlformats.org/officeDocument/2006/relationships/slideLayout" Target="../slideLayouts/slideLayout2.xml"/><Relationship Id="rId4" Type="http://schemas.openxmlformats.org/officeDocument/2006/relationships/hyperlink" Target="6.3B%20Advisory%20Surveys.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6.4A%202%2026%202014%20Advisory%20Minutes%20Curriculum.docx" TargetMode="External"/><Relationship Id="rId2" Type="http://schemas.openxmlformats.org/officeDocument/2006/relationships/hyperlink" Target="6.4D%20Advisory%20Meeting%20Oct%2016%202014%20Curriculum%20Review.docx" TargetMode="External"/><Relationship Id="rId1" Type="http://schemas.openxmlformats.org/officeDocument/2006/relationships/slideLayout" Target="../slideLayouts/slideLayout2.xml"/><Relationship Id="rId5" Type="http://schemas.openxmlformats.org/officeDocument/2006/relationships/hyperlink" Target="6.4C%209%2025%202013%20Advisory%20Meeting%20minutes%20Curriculum.docx" TargetMode="External"/><Relationship Id="rId4" Type="http://schemas.openxmlformats.org/officeDocument/2006/relationships/hyperlink" Target="6.4B%204%2029%202014%20Advisory%20Meeting%20Curriculum.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6.5A%202%2026%202014%20Advisory%20Minutes%20Tools.docx" TargetMode="External"/><Relationship Id="rId2" Type="http://schemas.openxmlformats.org/officeDocument/2006/relationships/hyperlink" Target="6.5D%20Advisory%20Meeting%20Minutes%20Oct%2016%202014.docx" TargetMode="External"/><Relationship Id="rId1" Type="http://schemas.openxmlformats.org/officeDocument/2006/relationships/slideLayout" Target="../slideLayouts/slideLayout2.xml"/><Relationship Id="rId5" Type="http://schemas.openxmlformats.org/officeDocument/2006/relationships/hyperlink" Target="6.5C%209%2025%202013%20Advisory%20Meeting%20minutes%20Tools.docx" TargetMode="External"/><Relationship Id="rId4" Type="http://schemas.openxmlformats.org/officeDocument/2006/relationships/hyperlink" Target="6.5B%204%2029%202014%20Advisory%20Meeting%20Tools.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7.1A%20Automotive%20Program%20Brochure.pdf" TargetMode="External"/><Relationship Id="rId2" Type="http://schemas.openxmlformats.org/officeDocument/2006/relationships/hyperlink" Target="http://www.mesacc.edu/programs/course-sequences/automotive-performance-technology-aas" TargetMode="External"/><Relationship Id="rId1" Type="http://schemas.openxmlformats.org/officeDocument/2006/relationships/slideLayout" Target="../slideLayouts/slideLayout2.xml"/><Relationship Id="rId4" Type="http://schemas.openxmlformats.org/officeDocument/2006/relationships/hyperlink" Target="http://www.mesacc.edu/programs/automotive-performanc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mesacc.edu/academic-advisement" TargetMode="External"/><Relationship Id="rId2" Type="http://schemas.openxmlformats.org/officeDocument/2006/relationships/hyperlink" Target="http://www.mesacc.edu/admissions-records" TargetMode="External"/><Relationship Id="rId1" Type="http://schemas.openxmlformats.org/officeDocument/2006/relationships/slideLayout" Target="../slideLayouts/slideLayout2.xml"/><Relationship Id="rId4" Type="http://schemas.openxmlformats.org/officeDocument/2006/relationships/hyperlink" Target="http://www.mesacc.edu/programs/course-sequences/automotive-performance-technology-aa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7.3A%20Instructor%20Office%20Schedule.docx" TargetMode="External"/><Relationship Id="rId2" Type="http://schemas.openxmlformats.org/officeDocument/2006/relationships/hyperlink" Target="http://www.mesacc.edu/schedule/search" TargetMode="External"/><Relationship Id="rId1" Type="http://schemas.openxmlformats.org/officeDocument/2006/relationships/slideLayout" Target="../slideLayouts/slideLayout2.xml"/><Relationship Id="rId5" Type="http://schemas.openxmlformats.org/officeDocument/2006/relationships/hyperlink" Target="7.3C%20Jon%20Dambrosio%20Fall%20door%20schedule%2020146.xls" TargetMode="External"/><Relationship Id="rId4" Type="http://schemas.openxmlformats.org/officeDocument/2006/relationships/hyperlink" Target="7.3B%20Steve%20Skroch%20Fall%20door%20schedule%2020146.pdf"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Tool%20Inventory" TargetMode="External"/><Relationship Id="rId2" Type="http://schemas.openxmlformats.org/officeDocument/2006/relationships/hyperlink" Target="7.5A%20NATEF%20Hours%20for%20MMC%20Auto%20Program.docx" TargetMode="External"/><Relationship Id="rId1" Type="http://schemas.openxmlformats.org/officeDocument/2006/relationships/slideLayout" Target="../slideLayouts/slideLayout2.xml"/><Relationship Id="rId5" Type="http://schemas.openxmlformats.org/officeDocument/2006/relationships/hyperlink" Target="7.5D%203%20Auto%20Repair%20Order.pdf" TargetMode="External"/><Relationship Id="rId4" Type="http://schemas.openxmlformats.org/officeDocument/2006/relationships/hyperlink" Target="7.5C%20APT161%20Syllabus%202014%20Bryce%20Bond.doc"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aricopa.instructure.com/login" TargetMode="External"/><Relationship Id="rId2" Type="http://schemas.openxmlformats.org/officeDocument/2006/relationships/hyperlink" Target="http://www.mesacc.edu/academic-advisement" TargetMode="External"/><Relationship Id="rId1" Type="http://schemas.openxmlformats.org/officeDocument/2006/relationships/slideLayout" Target="../slideLayouts/slideLayout2.xml"/><Relationship Id="rId5" Type="http://schemas.openxmlformats.org/officeDocument/2006/relationships/hyperlink" Target="7.6A%20ASE%20Student%20Task%20Checklist%20Electrical%20Sample.doc" TargetMode="External"/><Relationship Id="rId4" Type="http://schemas.openxmlformats.org/officeDocument/2006/relationships/hyperlink" Target="Book%202a.jpg"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Book%202b.jpg" TargetMode="External"/><Relationship Id="rId3" Type="http://schemas.openxmlformats.org/officeDocument/2006/relationships/hyperlink" Target="Job%20Sheets" TargetMode="External"/><Relationship Id="rId7" Type="http://schemas.openxmlformats.org/officeDocument/2006/relationships/hyperlink" Target="7.7A%20APT161%20syllabusFA13%20Bryce%20Bond.doc" TargetMode="External"/><Relationship Id="rId2" Type="http://schemas.openxmlformats.org/officeDocument/2006/relationships/hyperlink" Target="Book%201a.jpg" TargetMode="External"/><Relationship Id="rId1" Type="http://schemas.openxmlformats.org/officeDocument/2006/relationships/slideLayout" Target="../slideLayouts/slideLayout2.xml"/><Relationship Id="rId6" Type="http://schemas.openxmlformats.org/officeDocument/2006/relationships/hyperlink" Target="Book%202a.jpg" TargetMode="External"/><Relationship Id="rId5" Type="http://schemas.openxmlformats.org/officeDocument/2006/relationships/hyperlink" Target="NATEF%20Correlations%20APT%20131.pdf" TargetMode="External"/><Relationship Id="rId10" Type="http://schemas.openxmlformats.org/officeDocument/2006/relationships/hyperlink" Target="7.7B%20ASE%20Student%20Checklist%20Electrical%20Sample.doc" TargetMode="External"/><Relationship Id="rId4" Type="http://schemas.openxmlformats.org/officeDocument/2006/relationships/hyperlink" Target="job_sheet_tracking_apt161.xlsx" TargetMode="External"/><Relationship Id="rId9" Type="http://schemas.openxmlformats.org/officeDocument/2006/relationships/hyperlink" Target="Book%201c.jpg"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Book%202a.jpg"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hyperlink" Target="http://www.mesacc.edu/programs/automotive-performance" TargetMode="External"/><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hyperlink" Target="http://www.sp2.org/site/" TargetMode="External"/><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45.xml.rels><?xml version="1.0" encoding="UTF-8" standalone="yes"?>
<Relationships xmlns="http://schemas.openxmlformats.org/package/2006/relationships"><Relationship Id="rId3" Type="http://schemas.openxmlformats.org/officeDocument/2006/relationships/hyperlink" Target="7.9B%20MCC%20Auto%20student%20signature%20Safety%20Procedures%20and%20Policies.docx" TargetMode="External"/><Relationship Id="rId2" Type="http://schemas.openxmlformats.org/officeDocument/2006/relationships/hyperlink" Target="7.9A%20MCC%20Automotive%20Laboratory%20Safety%20and%20Procedural%20Policies.docx" TargetMode="External"/><Relationship Id="rId1" Type="http://schemas.openxmlformats.org/officeDocument/2006/relationships/slideLayout" Target="../slideLayouts/slideLayout2.xml"/><Relationship Id="rId5" Type="http://schemas.openxmlformats.org/officeDocument/2006/relationships/hyperlink" Target="7.9D%20Syllabus%20Integrity%20Highlighted.doc" TargetMode="External"/><Relationship Id="rId4" Type="http://schemas.openxmlformats.org/officeDocument/2006/relationships/hyperlink" Target="7.9C%20Safety%20Training%20and%20Testing.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7.10A%20Syllabus%20Attendance.doc"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mesacc.edu/disability-services/faculty/class-accommodations"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eb.mesacc.edu/schedule/search?class=GTC"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7.13A%20Sample%20Test.tst" TargetMode="External"/><Relationship Id="rId2" Type="http://schemas.openxmlformats.org/officeDocument/2006/relationships/hyperlink" Target="http://www.mesacc.edu/programs/course-sequences/air-conditioning-ccl" TargetMode="External"/><Relationship Id="rId1" Type="http://schemas.openxmlformats.org/officeDocument/2006/relationships/slideLayout" Target="../slideLayouts/slideLayout2.xml"/><Relationship Id="rId5" Type="http://schemas.openxmlformats.org/officeDocument/2006/relationships/hyperlink" Target="7.13C%20Syllabus%20Grading%20Scale.doc" TargetMode="External"/><Relationship Id="rId4" Type="http://schemas.openxmlformats.org/officeDocument/2006/relationships/hyperlink" Target="Job%20Shee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mesacc.edu/programs/" TargetMode="External"/><Relationship Id="rId7" Type="http://schemas.openxmlformats.org/officeDocument/2006/relationships/hyperlink" Target="http://www.mesacc.edu/about/vision-mission-values" TargetMode="External"/><Relationship Id="rId2" Type="http://schemas.openxmlformats.org/officeDocument/2006/relationships/hyperlink" Target="http://www.mesacc.edu/admissions-records/become-student-mcc" TargetMode="External"/><Relationship Id="rId1" Type="http://schemas.openxmlformats.org/officeDocument/2006/relationships/slideLayout" Target="../slideLayouts/slideLayout2.xml"/><Relationship Id="rId6" Type="http://schemas.openxmlformats.org/officeDocument/2006/relationships/hyperlink" Target="http://www.mesacc.edu/programs/automotive-performance" TargetMode="External"/><Relationship Id="rId5" Type="http://schemas.openxmlformats.org/officeDocument/2006/relationships/hyperlink" Target="http://www.mesacc.edu/departments/applied-sciences-and-technology/faculty-staff" TargetMode="External"/><Relationship Id="rId4" Type="http://schemas.openxmlformats.org/officeDocument/2006/relationships/hyperlink" Target="http://www.mesacc.edu/cashier-services/tuition-rates"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7.14A%20Student%20Surveys.pdf" TargetMode="External"/><Relationship Id="rId2" Type="http://schemas.openxmlformats.org/officeDocument/2006/relationships/hyperlink" Target="7.14A%20Student%20evaluations.docx" TargetMode="External"/><Relationship Id="rId1" Type="http://schemas.openxmlformats.org/officeDocument/2006/relationships/slideLayout" Target="../slideLayouts/slideLayout2.xml"/><Relationship Id="rId5" Type="http://schemas.openxmlformats.org/officeDocument/2006/relationships/hyperlink" Target="http://www.mesacc.edu/sites/default/files/pages/section/employees/college-plan-10-13-11.pdf" TargetMode="External"/><Relationship Id="rId4" Type="http://schemas.openxmlformats.org/officeDocument/2006/relationships/hyperlink" Target="http://ctl.mesacc.edu/handbook/faculty-policies-and-practices/residential-faculty-policy-and-resources/"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7.15B%20Auto%20Repair%20Order.pdf" TargetMode="External"/><Relationship Id="rId2" Type="http://schemas.openxmlformats.org/officeDocument/2006/relationships/hyperlink" Target="7.15A%20ASE%20Student%20Checklist%20Electrical%20Sample.doc" TargetMode="External"/><Relationship Id="rId1" Type="http://schemas.openxmlformats.org/officeDocument/2006/relationships/slideLayout" Target="../slideLayouts/slideLayout2.xml"/><Relationship Id="rId4" Type="http://schemas.openxmlformats.org/officeDocument/2006/relationships/hyperlink" Target="http://www.mesacc.edu/programs/automotive-performance"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7.16A%20Dual%20Enrollment%20paper%20work%20signed.pdf"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Tool%20Inventory"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mesacc.edu/employees/maintenance-operations"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8.6BTool%20Cage%20Tool%20Check%20out%20Sheet.pdf" TargetMode="External"/><Relationship Id="rId2" Type="http://schemas.openxmlformats.org/officeDocument/2006/relationships/hyperlink" Target="8.6A%20Tool%20Box%20Check%20out%20She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8.8BTool%20Cage%20Tool%20Check%20out%20Sheet.pdf" TargetMode="External"/><Relationship Id="rId2" Type="http://schemas.openxmlformats.org/officeDocument/2006/relationships/hyperlink" Target="8.8A%20Tool%20Box%20Check%20out%20Sheet.pdf" TargetMode="External"/><Relationship Id="rId1" Type="http://schemas.openxmlformats.org/officeDocument/2006/relationships/slideLayout" Target="../slideLayouts/slideLayout2.xml"/><Relationship Id="rId6" Type="http://schemas.openxmlformats.org/officeDocument/2006/relationships/hyperlink" Target="http://www.matcotools.com/TechEd/" TargetMode="External"/><Relationship Id="rId5" Type="http://schemas.openxmlformats.org/officeDocument/2006/relationships/hyperlink" Target="http://www1.snapon.com/SEP" TargetMode="External"/><Relationship Id="rId4" Type="http://schemas.openxmlformats.org/officeDocument/2006/relationships/hyperlink" Target="8.8C%20Scan%20Tool%20Check%20out%20Sheet.pdf"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www.mesacc.edu/employees/maintenance-operations"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esacc.edu/admissions-records/request-transcript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mesacc.edu/employees/occupational-health-safety/safety-first-aid/first-aid-basics" TargetMode="External"/><Relationship Id="rId2" Type="http://schemas.openxmlformats.org/officeDocument/2006/relationships/hyperlink" Target="http://www.sp2.org/" TargetMode="External"/><Relationship Id="rId1" Type="http://schemas.openxmlformats.org/officeDocument/2006/relationships/slideLayout" Target="../slideLayouts/slideLayout2.xml"/><Relationship Id="rId4" Type="http://schemas.openxmlformats.org/officeDocument/2006/relationships/hyperlink" Target="http://www.mesacc.edu/employees/occupational-health-safety/emergency-procedures/render-first-aid"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8" Type="http://schemas.openxmlformats.org/officeDocument/2006/relationships/hyperlink" Target="10.3D%20Steve%20RTXA_Transcript.pdf" TargetMode="External"/><Relationship Id="rId3" Type="http://schemas.openxmlformats.org/officeDocument/2006/relationships/hyperlink" Target="10.3F%20Jon%20Professional%20Development%202.pdf" TargetMode="External"/><Relationship Id="rId7" Type="http://schemas.openxmlformats.org/officeDocument/2006/relationships/hyperlink" Target="10.3C%20Bryce%202014%20AC%20%20Professional%20Development%20Class.pdf" TargetMode="External"/><Relationship Id="rId2" Type="http://schemas.openxmlformats.org/officeDocument/2006/relationships/hyperlink" Target="10.3A%20Jon%20D'Ambrosio%20instructor%20update%20info.pdf" TargetMode="External"/><Relationship Id="rId1" Type="http://schemas.openxmlformats.org/officeDocument/2006/relationships/slideLayout" Target="../slideLayouts/slideLayout2.xml"/><Relationship Id="rId6" Type="http://schemas.openxmlformats.org/officeDocument/2006/relationships/hyperlink" Target="10.3B%20Bryce%2012%20contact%20professional%20development%20summer%202014.pdf" TargetMode="External"/><Relationship Id="rId5" Type="http://schemas.openxmlformats.org/officeDocument/2006/relationships/hyperlink" Target="10.3H%20Jon%20Professional%20Development.pdf" TargetMode="External"/><Relationship Id="rId4" Type="http://schemas.openxmlformats.org/officeDocument/2006/relationships/hyperlink" Target="10.3G%20Jon%20Professional%20Development%203.pdf" TargetMode="External"/><Relationship Id="rId9" Type="http://schemas.openxmlformats.org/officeDocument/2006/relationships/hyperlink" Target="10.3E%20Steve%20Skroch%20Honda%20Contact%20Hrs.pdf" TargetMode="Externa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esacc.edu/programs/detail/caterpillar-technician-training-aas" TargetMode="External"/><Relationship Id="rId2" Type="http://schemas.openxmlformats.org/officeDocument/2006/relationships/hyperlink" Target="http://www.mesacc.edu/programs/course-sequences/automotive-performance-technology-aas" TargetMode="External"/><Relationship Id="rId1" Type="http://schemas.openxmlformats.org/officeDocument/2006/relationships/slideLayout" Target="../slideLayouts/slideLayout2.xml"/><Relationship Id="rId6" Type="http://schemas.openxmlformats.org/officeDocument/2006/relationships/hyperlink" Target="http://www.mesacc.edu/programs/course-sequences/engine-performance-and-diagnosis-ccl" TargetMode="External"/><Relationship Id="rId5" Type="http://schemas.openxmlformats.org/officeDocument/2006/relationships/hyperlink" Target="http://www.mesacc.edu/programs/course-sequences/brakes-alignment-suspension-and-steering-ccl" TargetMode="External"/><Relationship Id="rId4" Type="http://schemas.openxmlformats.org/officeDocument/2006/relationships/hyperlink" Target="http://www.mesacc.edu/programs/course-sequences/automotive-electrical-systems-ccl" TargetMode="Externa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hyperlink" Target="http://www.mesacc.edu/library"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www.mesacc.edu/admissions-records"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www.mesacc.edu/elearning" TargetMode="External"/><Relationship Id="rId2" Type="http://schemas.openxmlformats.org/officeDocument/2006/relationships/hyperlink" Target="http://www.mesacc.edu/elearning/online-degrees-certificates" TargetMode="External"/><Relationship Id="rId1" Type="http://schemas.openxmlformats.org/officeDocument/2006/relationships/slideLayout" Target="../slideLayouts/slideLayout2.xml"/><Relationship Id="rId4" Type="http://schemas.openxmlformats.org/officeDocument/2006/relationships/hyperlink" Target="http://www.mesacc.edu/schedule/search?online=on"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mesacc.edu/about/administration/organizational-char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1</a:t>
            </a:r>
            <a:endParaRPr lang="en-US" dirty="0"/>
          </a:p>
        </p:txBody>
      </p:sp>
      <p:sp>
        <p:nvSpPr>
          <p:cNvPr id="3" name="Subtitle 2"/>
          <p:cNvSpPr>
            <a:spLocks noGrp="1"/>
          </p:cNvSpPr>
          <p:nvPr>
            <p:ph type="subTitle" idx="1"/>
          </p:nvPr>
        </p:nvSpPr>
        <p:spPr>
          <a:xfrm>
            <a:off x="1371600" y="3124200"/>
            <a:ext cx="6400800" cy="1752600"/>
          </a:xfrm>
        </p:spPr>
        <p:txBody>
          <a:bodyPr>
            <a:normAutofit fontScale="85000" lnSpcReduction="10000"/>
          </a:bodyPr>
          <a:lstStyle/>
          <a:p>
            <a:pPr algn="ctr"/>
            <a:r>
              <a:rPr lang="en-US" dirty="0" smtClean="0"/>
              <a:t>PURPOSE </a:t>
            </a:r>
          </a:p>
          <a:p>
            <a:endParaRPr lang="en-US" dirty="0"/>
          </a:p>
          <a:p>
            <a:r>
              <a:rPr lang="en-US" dirty="0" smtClean="0"/>
              <a:t>The Automobile Technician Training Program should have clearly stated program goals, related to the needs of the students and employers served</a:t>
            </a:r>
            <a:endParaRPr lang="en-US" dirty="0"/>
          </a:p>
        </p:txBody>
      </p:sp>
    </p:spTree>
    <p:extLst>
      <p:ext uri="{BB962C8B-B14F-4D97-AF65-F5344CB8AC3E}">
        <p14:creationId xmlns:p14="http://schemas.microsoft.com/office/powerpoint/2010/main" val="2249374236"/>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Administrative Support </a:t>
            </a:r>
          </a:p>
          <a:p>
            <a:pPr lvl="1"/>
            <a:r>
              <a:rPr lang="en-US" dirty="0" smtClean="0"/>
              <a:t>Program Review-</a:t>
            </a:r>
            <a:r>
              <a:rPr lang="en-US" dirty="0" smtClean="0">
                <a:solidFill>
                  <a:srgbClr val="0070C0"/>
                </a:solidFill>
                <a:hlinkClick r:id="rId2" action="ppaction://hlinkpres?slideindex=1&amp;slidetitle="/>
              </a:rPr>
              <a:t>See Exhibit 2.3A </a:t>
            </a:r>
            <a:endParaRPr lang="en-US" dirty="0" smtClean="0">
              <a:solidFill>
                <a:srgbClr val="0070C0"/>
              </a:solidFill>
            </a:endParaRPr>
          </a:p>
          <a:p>
            <a:pPr lvl="1"/>
            <a:r>
              <a:rPr lang="en-US" dirty="0" smtClean="0"/>
              <a:t>Training support is available in two forms: New Faculty Experience and EDU250</a:t>
            </a:r>
          </a:p>
          <a:p>
            <a:pPr marL="393192" lvl="1" indent="0">
              <a:buNone/>
            </a:pPr>
            <a:r>
              <a:rPr lang="en-US" dirty="0">
                <a:hlinkClick r:id="rId3"/>
              </a:rPr>
              <a:t>http://</a:t>
            </a:r>
            <a:r>
              <a:rPr lang="en-US" dirty="0" smtClean="0">
                <a:hlinkClick r:id="rId3"/>
              </a:rPr>
              <a:t>www.mesacc.edu/sites/default/files/pages/section/students/service-learning/faculty_manual.pdf</a:t>
            </a:r>
            <a:r>
              <a:rPr lang="en-US" dirty="0" smtClean="0"/>
              <a:t> </a:t>
            </a:r>
          </a:p>
          <a:p>
            <a:pPr marL="393192" lvl="1" indent="0">
              <a:buNone/>
            </a:pPr>
            <a:endParaRPr lang="en-US" dirty="0"/>
          </a:p>
          <a:p>
            <a:pPr marL="393192" lvl="1" indent="0">
              <a:buNone/>
            </a:pPr>
            <a:r>
              <a:rPr lang="en-US" dirty="0">
                <a:hlinkClick r:id="rId4"/>
              </a:rPr>
              <a:t>http://</a:t>
            </a:r>
            <a:r>
              <a:rPr lang="en-US" dirty="0" smtClean="0">
                <a:hlinkClick r:id="rId4"/>
              </a:rPr>
              <a:t>www.mesacc.edu/schedule/search</a:t>
            </a:r>
            <a:r>
              <a:rPr lang="en-US" dirty="0" smtClean="0"/>
              <a:t> </a:t>
            </a:r>
          </a:p>
          <a:p>
            <a:pPr lvl="1"/>
            <a:r>
              <a:rPr lang="en-US" dirty="0" smtClean="0"/>
              <a:t>Curriculum </a:t>
            </a:r>
            <a:r>
              <a:rPr lang="en-US" dirty="0"/>
              <a:t> </a:t>
            </a:r>
            <a:r>
              <a:rPr lang="en-US" dirty="0">
                <a:solidFill>
                  <a:srgbClr val="0070C0"/>
                </a:solidFill>
                <a:hlinkClick r:id="rId5"/>
              </a:rPr>
              <a:t>http://</a:t>
            </a:r>
            <a:r>
              <a:rPr lang="en-US" dirty="0" smtClean="0">
                <a:solidFill>
                  <a:srgbClr val="0070C0"/>
                </a:solidFill>
                <a:hlinkClick r:id="rId5"/>
              </a:rPr>
              <a:t>www.mesacc.edu/programs/automotive-performance</a:t>
            </a:r>
            <a:r>
              <a:rPr lang="en-US" dirty="0" smtClean="0">
                <a:solidFill>
                  <a:srgbClr val="0070C0"/>
                </a:solidFill>
              </a:rPr>
              <a:t> </a:t>
            </a:r>
          </a:p>
          <a:p>
            <a:pPr lvl="1"/>
            <a:r>
              <a:rPr lang="en-US" dirty="0" smtClean="0"/>
              <a:t>Professional Growth Guidelines</a:t>
            </a:r>
          </a:p>
          <a:p>
            <a:pPr marL="393192" lvl="1" indent="0">
              <a:buNone/>
            </a:pPr>
            <a:r>
              <a:rPr lang="en-US" dirty="0">
                <a:hlinkClick r:id="rId6"/>
              </a:rPr>
              <a:t>http://ctl.mesacc.edu/handbook/faculty-policies-and-practices/residential-faculty-policy-and-resources</a:t>
            </a:r>
            <a:r>
              <a:rPr lang="en-US" dirty="0" smtClean="0">
                <a:hlinkClick r:id="rId6"/>
              </a:rPr>
              <a:t>/</a:t>
            </a:r>
            <a:r>
              <a:rPr lang="en-US" dirty="0" smtClean="0"/>
              <a:t> </a:t>
            </a:r>
            <a:endParaRPr lang="en-US" dirty="0"/>
          </a:p>
        </p:txBody>
      </p:sp>
    </p:spTree>
    <p:extLst>
      <p:ext uri="{BB962C8B-B14F-4D97-AF65-F5344CB8AC3E}">
        <p14:creationId xmlns:p14="http://schemas.microsoft.com/office/powerpoint/2010/main" val="2224505941"/>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Written Policies</a:t>
            </a:r>
          </a:p>
          <a:p>
            <a:pPr lvl="1"/>
            <a:r>
              <a:rPr lang="en-US" dirty="0" smtClean="0"/>
              <a:t>Policies regarding safety, liability, and lab/shop operation should be written and prominently displayed as well as provided to all students and instructors. See next page or </a:t>
            </a:r>
            <a:r>
              <a:rPr lang="en-US" dirty="0" smtClean="0">
                <a:solidFill>
                  <a:srgbClr val="0070C0"/>
                </a:solidFill>
                <a:hlinkClick r:id="rId2" action="ppaction://hlinkfile"/>
              </a:rPr>
              <a:t>See Exhibit 2.4A</a:t>
            </a:r>
            <a:endParaRPr lang="en-US" dirty="0" smtClean="0">
              <a:solidFill>
                <a:srgbClr val="0070C0"/>
              </a:solidFill>
            </a:endParaRPr>
          </a:p>
          <a:p>
            <a:pPr lvl="1"/>
            <a:r>
              <a:rPr lang="en-US" dirty="0" smtClean="0"/>
              <a:t>Student </a:t>
            </a:r>
            <a:r>
              <a:rPr lang="en-US" dirty="0"/>
              <a:t>Rights &amp; </a:t>
            </a:r>
            <a:r>
              <a:rPr lang="en-US" dirty="0" smtClean="0"/>
              <a:t>Responsibilities</a:t>
            </a:r>
          </a:p>
          <a:p>
            <a:pPr marL="393192" lvl="1" indent="0">
              <a:buNone/>
            </a:pPr>
            <a:r>
              <a:rPr lang="en-US" dirty="0">
                <a:hlinkClick r:id="rId3"/>
              </a:rPr>
              <a:t>http://</a:t>
            </a:r>
            <a:r>
              <a:rPr lang="en-US" dirty="0" smtClean="0">
                <a:hlinkClick r:id="rId3"/>
              </a:rPr>
              <a:t>www.mesacc.edu/students/student-rights-responsibilities</a:t>
            </a:r>
            <a:r>
              <a:rPr lang="en-US" dirty="0" smtClean="0"/>
              <a:t> </a:t>
            </a:r>
          </a:p>
          <a:p>
            <a:pPr lvl="1"/>
            <a:r>
              <a:rPr lang="en-US" dirty="0"/>
              <a:t>The Maricopa Governance Policies, Standards </a:t>
            </a:r>
            <a:r>
              <a:rPr lang="en-US" dirty="0" smtClean="0"/>
              <a:t>and Guidelines</a:t>
            </a:r>
          </a:p>
          <a:p>
            <a:pPr marL="393192" lvl="1" indent="0">
              <a:buNone/>
            </a:pPr>
            <a:r>
              <a:rPr lang="en-US" dirty="0" smtClean="0">
                <a:hlinkClick r:id="rId4"/>
              </a:rPr>
              <a:t>http</a:t>
            </a:r>
            <a:r>
              <a:rPr lang="en-US" dirty="0">
                <a:hlinkClick r:id="rId4"/>
              </a:rPr>
              <a:t>://ctl.mesacc.edu/handbook/employment-policies-and-resources/the-maricopa-governance-policies-standards-and-guidelines</a:t>
            </a:r>
            <a:r>
              <a:rPr lang="en-US" dirty="0" smtClean="0">
                <a:hlinkClick r:id="rId4"/>
              </a:rPr>
              <a:t>/</a:t>
            </a:r>
            <a:r>
              <a:rPr lang="en-US" dirty="0" smtClean="0"/>
              <a:t> </a:t>
            </a:r>
          </a:p>
          <a:p>
            <a:pPr lvl="1"/>
            <a:r>
              <a:rPr lang="en-US" dirty="0" smtClean="0"/>
              <a:t>Occupational Health and Safety</a:t>
            </a:r>
          </a:p>
          <a:p>
            <a:pPr marL="393192" lvl="1" indent="0">
              <a:buNone/>
            </a:pPr>
            <a:r>
              <a:rPr lang="en-US" dirty="0">
                <a:hlinkClick r:id="rId5"/>
              </a:rPr>
              <a:t>https://</a:t>
            </a:r>
            <a:r>
              <a:rPr lang="en-US" dirty="0" smtClean="0">
                <a:hlinkClick r:id="rId5"/>
              </a:rPr>
              <a:t>www.mesacc.edu/employees/occupational-health-safety</a:t>
            </a:r>
            <a:r>
              <a:rPr lang="en-US" dirty="0" smtClean="0"/>
              <a:t> </a:t>
            </a:r>
          </a:p>
          <a:p>
            <a:pPr lvl="1"/>
            <a:r>
              <a:rPr lang="en-US" dirty="0" smtClean="0"/>
              <a:t>Student Handbook</a:t>
            </a:r>
            <a:endParaRPr lang="en-US" dirty="0">
              <a:hlinkClick r:id="rId6"/>
            </a:endParaRPr>
          </a:p>
          <a:p>
            <a:pPr marL="393192" lvl="1" indent="0">
              <a:buNone/>
            </a:pPr>
            <a:r>
              <a:rPr lang="en-US" dirty="0" smtClean="0">
                <a:hlinkClick r:id="rId6"/>
              </a:rPr>
              <a:t>http</a:t>
            </a:r>
            <a:r>
              <a:rPr lang="en-US" dirty="0">
                <a:hlinkClick r:id="rId6"/>
              </a:rPr>
              <a:t>://</a:t>
            </a:r>
            <a:r>
              <a:rPr lang="en-US" dirty="0" smtClean="0">
                <a:hlinkClick r:id="rId6"/>
              </a:rPr>
              <a:t>www.mesacc.edu/sites/default/files/pages/section/students/publications/mcc-student-handbook-2012-2013.pdf</a:t>
            </a:r>
            <a:r>
              <a:rPr lang="en-US" dirty="0" smtClean="0"/>
              <a:t> </a:t>
            </a:r>
            <a:endParaRPr lang="en-US" dirty="0"/>
          </a:p>
        </p:txBody>
      </p:sp>
    </p:spTree>
    <p:extLst>
      <p:ext uri="{BB962C8B-B14F-4D97-AF65-F5344CB8AC3E}">
        <p14:creationId xmlns:p14="http://schemas.microsoft.com/office/powerpoint/2010/main" val="1402610424"/>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2.4</a:t>
            </a:r>
            <a:endParaRPr lang="en-US" dirty="0"/>
          </a:p>
        </p:txBody>
      </p:sp>
      <p:sp>
        <p:nvSpPr>
          <p:cNvPr id="4" name="Text Placeholder 3"/>
          <p:cNvSpPr>
            <a:spLocks noGrp="1"/>
          </p:cNvSpPr>
          <p:nvPr>
            <p:ph type="body" idx="1"/>
          </p:nvPr>
        </p:nvSpPr>
        <p:spPr>
          <a:xfrm>
            <a:off x="457200" y="1855248"/>
            <a:ext cx="4040188" cy="354552"/>
          </a:xfrm>
        </p:spPr>
        <p:txBody>
          <a:bodyPr/>
          <a:lstStyle/>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b="0" dirty="0" smtClean="0">
                <a:solidFill>
                  <a:schemeClr val="tx1"/>
                </a:solidFill>
              </a:rPr>
              <a:t>Written Policies (Shop Safety)</a:t>
            </a:r>
            <a:endParaRPr lang="en-US" sz="2000" b="0" dirty="0">
              <a:solidFill>
                <a:schemeClr val="tx1"/>
              </a:solidFill>
            </a:endParaRPr>
          </a:p>
          <a:p>
            <a:endParaRPr lang="en-US" dirty="0"/>
          </a:p>
        </p:txBody>
      </p:sp>
      <p:sp>
        <p:nvSpPr>
          <p:cNvPr id="3" name="Content Placeholder 2"/>
          <p:cNvSpPr>
            <a:spLocks noGrp="1"/>
          </p:cNvSpPr>
          <p:nvPr>
            <p:ph sz="quarter" idx="2"/>
          </p:nvPr>
        </p:nvSpPr>
        <p:spPr>
          <a:xfrm>
            <a:off x="457200" y="2286000"/>
            <a:ext cx="4040188" cy="4074320"/>
          </a:xfrm>
        </p:spPr>
        <p:txBody>
          <a:bodyPr>
            <a:normAutofit fontScale="25000" lnSpcReduction="20000"/>
          </a:bodyPr>
          <a:lstStyle/>
          <a:p>
            <a:pPr lvl="1"/>
            <a:r>
              <a:rPr lang="en-US" sz="5600" dirty="0" smtClean="0"/>
              <a:t>Safety</a:t>
            </a:r>
            <a:r>
              <a:rPr lang="en-US" sz="5600" dirty="0"/>
              <a:t>:</a:t>
            </a:r>
          </a:p>
          <a:p>
            <a:pPr lvl="1"/>
            <a:r>
              <a:rPr lang="en-US" sz="4000" dirty="0"/>
              <a:t>1.	Anyone in the lab area MUST wear eye protection</a:t>
            </a:r>
          </a:p>
          <a:p>
            <a:pPr lvl="1"/>
            <a:endParaRPr lang="en-US" sz="4000" dirty="0"/>
          </a:p>
          <a:p>
            <a:pPr lvl="1"/>
            <a:r>
              <a:rPr lang="en-US" sz="4000" dirty="0"/>
              <a:t>2.	All footwear must be closed toe and constructed of safety material with non-skid soles</a:t>
            </a:r>
          </a:p>
          <a:p>
            <a:pPr lvl="1"/>
            <a:endParaRPr lang="en-US" sz="4000" dirty="0"/>
          </a:p>
          <a:p>
            <a:pPr lvl="1"/>
            <a:r>
              <a:rPr lang="en-US" sz="4000" dirty="0"/>
              <a:t>3.	All pants must have full length legs, shorts below knee is acceptable while working in the lab</a:t>
            </a:r>
          </a:p>
          <a:p>
            <a:pPr lvl="1"/>
            <a:endParaRPr lang="en-US" sz="4000" dirty="0"/>
          </a:p>
          <a:p>
            <a:pPr lvl="1"/>
            <a:r>
              <a:rPr lang="en-US" sz="4000" dirty="0"/>
              <a:t>4.	All spills must be cleaned up as soon as possible to avoid a slip or falling situation</a:t>
            </a:r>
          </a:p>
          <a:p>
            <a:pPr lvl="1"/>
            <a:endParaRPr lang="en-US" sz="4000" dirty="0"/>
          </a:p>
          <a:p>
            <a:pPr lvl="1"/>
            <a:r>
              <a:rPr lang="en-US" sz="4000" dirty="0"/>
              <a:t>5.	When working with brakes, half face inhalation masks are recommended</a:t>
            </a:r>
          </a:p>
          <a:p>
            <a:pPr lvl="1"/>
            <a:endParaRPr lang="en-US" sz="4000" dirty="0"/>
          </a:p>
          <a:p>
            <a:pPr lvl="1"/>
            <a:r>
              <a:rPr lang="en-US" sz="4000" dirty="0"/>
              <a:t>6.	Whenever a vehicle is required to be run in the shop, the floor ventilation system must be on</a:t>
            </a:r>
          </a:p>
          <a:p>
            <a:pPr lvl="1"/>
            <a:endParaRPr lang="en-US" sz="4000" dirty="0"/>
          </a:p>
          <a:p>
            <a:pPr lvl="1"/>
            <a:r>
              <a:rPr lang="en-US" sz="4000" dirty="0"/>
              <a:t>7.	Whenever you use any automotive chemicals, utilize the proper P.P.E. (personal protection equipment)</a:t>
            </a:r>
          </a:p>
          <a:p>
            <a:pPr lvl="1"/>
            <a:endParaRPr lang="en-US" sz="4000" dirty="0"/>
          </a:p>
          <a:p>
            <a:pPr lvl="1"/>
            <a:r>
              <a:rPr lang="en-US" sz="4000" dirty="0"/>
              <a:t>8.	Never operate a vehicle lift with someone under the vehicle on it.</a:t>
            </a:r>
          </a:p>
          <a:p>
            <a:pPr lvl="1"/>
            <a:endParaRPr lang="en-US" sz="4000" dirty="0"/>
          </a:p>
          <a:p>
            <a:pPr lvl="1"/>
            <a:r>
              <a:rPr lang="en-US" sz="4000" dirty="0"/>
              <a:t>9.	Report all injuries, no matter how minor to proper authorities </a:t>
            </a:r>
            <a:endParaRPr lang="en-US" sz="4000" dirty="0" smtClean="0"/>
          </a:p>
          <a:p>
            <a:pPr lvl="1"/>
            <a:endParaRPr lang="en-US" sz="4000" dirty="0" smtClean="0"/>
          </a:p>
          <a:p>
            <a:pPr lvl="1"/>
            <a:r>
              <a:rPr lang="en-US" sz="4000" b="1" dirty="0" smtClean="0"/>
              <a:t>See Exhibit 2.4A</a:t>
            </a:r>
          </a:p>
        </p:txBody>
      </p:sp>
      <p:sp>
        <p:nvSpPr>
          <p:cNvPr id="6" name="Content Placeholder 5"/>
          <p:cNvSpPr>
            <a:spLocks noGrp="1"/>
          </p:cNvSpPr>
          <p:nvPr>
            <p:ph sz="quarter" idx="4"/>
          </p:nvPr>
        </p:nvSpPr>
        <p:spPr>
          <a:xfrm>
            <a:off x="4645025" y="1143000"/>
            <a:ext cx="4041775" cy="5217320"/>
          </a:xfrm>
        </p:spPr>
        <p:txBody>
          <a:bodyPr>
            <a:normAutofit fontScale="55000" lnSpcReduction="20000"/>
          </a:bodyPr>
          <a:lstStyle/>
          <a:p>
            <a:endParaRPr lang="en-US" dirty="0"/>
          </a:p>
          <a:p>
            <a:r>
              <a:rPr lang="en-US" sz="2900" dirty="0"/>
              <a:t>Procedures:</a:t>
            </a:r>
          </a:p>
          <a:p>
            <a:r>
              <a:rPr lang="en-US" dirty="0" smtClean="0"/>
              <a:t>1. All </a:t>
            </a:r>
            <a:r>
              <a:rPr lang="en-US" dirty="0"/>
              <a:t>vehicles must have a filled out repair </a:t>
            </a:r>
            <a:r>
              <a:rPr lang="en-US" dirty="0" smtClean="0"/>
              <a:t>order</a:t>
            </a:r>
          </a:p>
          <a:p>
            <a:r>
              <a:rPr lang="en-US" dirty="0" smtClean="0"/>
              <a:t>• Multi </a:t>
            </a:r>
            <a:r>
              <a:rPr lang="en-US" dirty="0"/>
              <a:t>copy for paying customers</a:t>
            </a:r>
          </a:p>
          <a:p>
            <a:r>
              <a:rPr lang="en-US" dirty="0" smtClean="0"/>
              <a:t>• Single </a:t>
            </a:r>
            <a:r>
              <a:rPr lang="en-US" dirty="0"/>
              <a:t>copy for automotive students</a:t>
            </a:r>
          </a:p>
          <a:p>
            <a:r>
              <a:rPr lang="en-US" dirty="0" smtClean="0"/>
              <a:t>• Print </a:t>
            </a:r>
            <a:r>
              <a:rPr lang="en-US" dirty="0"/>
              <a:t>off labor times from Mitchell on Demand</a:t>
            </a:r>
          </a:p>
          <a:p>
            <a:r>
              <a:rPr lang="en-US" dirty="0" smtClean="0"/>
              <a:t>• Enter </a:t>
            </a:r>
            <a:r>
              <a:rPr lang="en-US" dirty="0"/>
              <a:t>tech number or names and class</a:t>
            </a:r>
          </a:p>
          <a:p>
            <a:r>
              <a:rPr lang="en-US" dirty="0" smtClean="0"/>
              <a:t>• Describe </a:t>
            </a:r>
            <a:r>
              <a:rPr lang="en-US" dirty="0"/>
              <a:t>what work was performed</a:t>
            </a:r>
          </a:p>
          <a:p>
            <a:r>
              <a:rPr lang="en-US" dirty="0" smtClean="0"/>
              <a:t>2. Do </a:t>
            </a:r>
            <a:r>
              <a:rPr lang="en-US" dirty="0"/>
              <a:t>not use impact guns for running down lug nuts on wheels</a:t>
            </a:r>
          </a:p>
          <a:p>
            <a:r>
              <a:rPr lang="en-US" dirty="0" smtClean="0"/>
              <a:t>3. Do </a:t>
            </a:r>
            <a:r>
              <a:rPr lang="en-US" dirty="0"/>
              <a:t>not close Mitchell on Demand on lab computers</a:t>
            </a:r>
          </a:p>
          <a:p>
            <a:r>
              <a:rPr lang="en-US" dirty="0" smtClean="0"/>
              <a:t>4. Save </a:t>
            </a:r>
            <a:r>
              <a:rPr lang="en-US" dirty="0"/>
              <a:t>all estimates before printing</a:t>
            </a:r>
          </a:p>
          <a:p>
            <a:r>
              <a:rPr lang="en-US" dirty="0" smtClean="0"/>
              <a:t>5. If </a:t>
            </a:r>
            <a:r>
              <a:rPr lang="en-US" dirty="0"/>
              <a:t>you need to access the internet for personal use, please use the computer lab in room </a:t>
            </a:r>
            <a:r>
              <a:rPr lang="en-US" dirty="0" smtClean="0"/>
              <a:t>TC 416</a:t>
            </a:r>
            <a:endParaRPr lang="en-US" dirty="0"/>
          </a:p>
          <a:p>
            <a:r>
              <a:rPr lang="en-US" dirty="0" smtClean="0"/>
              <a:t>6. No </a:t>
            </a:r>
            <a:r>
              <a:rPr lang="en-US" dirty="0"/>
              <a:t>parking in compound/back area unless given permission by instructor</a:t>
            </a:r>
          </a:p>
          <a:p>
            <a:r>
              <a:rPr lang="en-US" dirty="0" smtClean="0"/>
              <a:t>7. No </a:t>
            </a:r>
            <a:r>
              <a:rPr lang="en-US" dirty="0"/>
              <a:t>oil changes unless it’s to facilitate other maintenance</a:t>
            </a:r>
          </a:p>
          <a:p>
            <a:r>
              <a:rPr lang="en-US" dirty="0" smtClean="0"/>
              <a:t>8. When </a:t>
            </a:r>
            <a:r>
              <a:rPr lang="en-US" dirty="0"/>
              <a:t>using clicker style torque wrench, always unload the torque wrench before putting it away</a:t>
            </a:r>
          </a:p>
          <a:p>
            <a:r>
              <a:rPr lang="en-US" dirty="0" smtClean="0"/>
              <a:t>9. Wipe </a:t>
            </a:r>
            <a:r>
              <a:rPr lang="en-US" dirty="0"/>
              <a:t>down all tool before you return them</a:t>
            </a:r>
          </a:p>
          <a:p>
            <a:r>
              <a:rPr lang="en-US" dirty="0" smtClean="0"/>
              <a:t>10. Always </a:t>
            </a:r>
            <a:r>
              <a:rPr lang="en-US" dirty="0"/>
              <a:t>clean up your work area when finished </a:t>
            </a:r>
          </a:p>
          <a:p>
            <a:r>
              <a:rPr lang="en-US" dirty="0" smtClean="0"/>
              <a:t>11. All </a:t>
            </a:r>
            <a:r>
              <a:rPr lang="en-US" dirty="0"/>
              <a:t>vehicle must fit within the scope of the class to be worked on</a:t>
            </a:r>
          </a:p>
          <a:p>
            <a:r>
              <a:rPr lang="en-US" dirty="0" smtClean="0"/>
              <a:t>12. Roll </a:t>
            </a:r>
            <a:r>
              <a:rPr lang="en-US" dirty="0"/>
              <a:t>down the front windows before driving the vehicle into the shop</a:t>
            </a:r>
          </a:p>
          <a:p>
            <a:r>
              <a:rPr lang="en-US" dirty="0" smtClean="0"/>
              <a:t>13. Keys </a:t>
            </a:r>
            <a:r>
              <a:rPr lang="en-US" dirty="0"/>
              <a:t>remain in the vehicle when parked in the shop with windows down</a:t>
            </a:r>
          </a:p>
          <a:p>
            <a:endParaRPr lang="en-US" dirty="0"/>
          </a:p>
          <a:p>
            <a:endParaRPr lang="en-US" dirty="0"/>
          </a:p>
          <a:p>
            <a:endParaRPr lang="en-US" dirty="0"/>
          </a:p>
        </p:txBody>
      </p:sp>
    </p:spTree>
    <p:extLst>
      <p:ext uri="{BB962C8B-B14F-4D97-AF65-F5344CB8AC3E}">
        <p14:creationId xmlns:p14="http://schemas.microsoft.com/office/powerpoint/2010/main" val="3950838609"/>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2.5</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Customer Vehicle Work</a:t>
            </a:r>
          </a:p>
          <a:p>
            <a:pPr lvl="1"/>
            <a:r>
              <a:rPr lang="en-US" dirty="0" smtClean="0"/>
              <a:t>Repair orders are in a three copy form, one for customer, one for program director, and the other for cashiers office to process payment. </a:t>
            </a:r>
            <a:r>
              <a:rPr lang="en-US" dirty="0" smtClean="0">
                <a:solidFill>
                  <a:srgbClr val="0070C0"/>
                </a:solidFill>
                <a:hlinkClick r:id="rId2" action="ppaction://hlinkfile"/>
              </a:rPr>
              <a:t>See Exhibit 2.5A</a:t>
            </a:r>
            <a:endParaRPr lang="en-US" dirty="0" smtClean="0">
              <a:solidFill>
                <a:srgbClr val="0070C0"/>
              </a:solidFill>
            </a:endParaRPr>
          </a:p>
          <a:p>
            <a:pPr lvl="1"/>
            <a:r>
              <a:rPr lang="en-US" dirty="0"/>
              <a:t>The MCC Automotive Technology Program needs vehicles to inspect and service this </a:t>
            </a:r>
            <a:r>
              <a:rPr lang="en-US" dirty="0" smtClean="0"/>
              <a:t>semester. Our </a:t>
            </a:r>
            <a:r>
              <a:rPr lang="en-US" dirty="0"/>
              <a:t>students complete repair assignments as part of their program of study.  Your support of the Automotive Program enhances the students’ education by servicing your vehicle.  Only vehicles from the 1996 model year and newer are eligible for this opportunity; vehicles need to be equipped with the latest technology to benefit students.  The types of inspections and repairs are limited to the current semester’s </a:t>
            </a:r>
            <a:r>
              <a:rPr lang="en-US" dirty="0" smtClean="0"/>
              <a:t>subjects. </a:t>
            </a:r>
            <a:r>
              <a:rPr lang="en-US" dirty="0" smtClean="0">
                <a:solidFill>
                  <a:srgbClr val="0070C0"/>
                </a:solidFill>
                <a:hlinkClick r:id="rId3" action="ppaction://hlinkfile"/>
              </a:rPr>
              <a:t>See Exhibit 2.5B</a:t>
            </a:r>
            <a:endParaRPr lang="en-US" dirty="0" smtClean="0">
              <a:solidFill>
                <a:srgbClr val="0070C0"/>
              </a:solidFill>
            </a:endParaRPr>
          </a:p>
          <a:p>
            <a:pPr lvl="1"/>
            <a:r>
              <a:rPr lang="en-US" dirty="0"/>
              <a:t>There are no charges for vehicle inspections and repair estimates.  Customers will receive a labor estimate and an itemized list of the recommended parts to complete the repair.   If repairs are recommended, the customer must acquire all parts prior to the start of any repair.  Suggested sources for professional quality parts will be included with the repair estimate.  After the initial inspection and recommendations for parts and labor are provided to the customer, a second appointment will need to be made for the actual repair.  Actual completion times required for repairs cannot be provided.  Industry established labor time guides are used to determine labor costs for repairs. </a:t>
            </a:r>
            <a:r>
              <a:rPr lang="en-US" dirty="0" smtClean="0"/>
              <a:t> Rate </a:t>
            </a:r>
            <a:r>
              <a:rPr lang="en-US" dirty="0"/>
              <a:t>is $25.00 per flat rate labor hour</a:t>
            </a:r>
            <a:r>
              <a:rPr lang="en-US" dirty="0" smtClean="0"/>
              <a:t>. </a:t>
            </a:r>
            <a:r>
              <a:rPr lang="en-US" dirty="0" smtClean="0">
                <a:solidFill>
                  <a:srgbClr val="0070C0"/>
                </a:solidFill>
                <a:hlinkClick r:id="rId3" action="ppaction://hlinkfile"/>
              </a:rPr>
              <a:t>See Exhibit 2.5B</a:t>
            </a:r>
            <a:endParaRPr lang="en-US" dirty="0">
              <a:solidFill>
                <a:srgbClr val="0070C0"/>
              </a:solidFill>
            </a:endParaRPr>
          </a:p>
          <a:p>
            <a:pPr lvl="1"/>
            <a:r>
              <a:rPr lang="en-US" dirty="0" smtClean="0"/>
              <a:t>All Payments are process through the campus cashiers office into the auto education account fund 230 </a:t>
            </a:r>
            <a:r>
              <a:rPr lang="en-US" dirty="0" smtClean="0">
                <a:solidFill>
                  <a:srgbClr val="0070C0"/>
                </a:solidFill>
                <a:hlinkClick r:id="rId4" action="ppaction://hlinkfile"/>
              </a:rPr>
              <a:t>See Exhibit 2.5C</a:t>
            </a:r>
            <a:endParaRPr lang="en-US" dirty="0">
              <a:solidFill>
                <a:srgbClr val="0070C0"/>
              </a:solidFill>
            </a:endParaRPr>
          </a:p>
        </p:txBody>
      </p:sp>
    </p:spTree>
    <p:extLst>
      <p:ext uri="{BB962C8B-B14F-4D97-AF65-F5344CB8AC3E}">
        <p14:creationId xmlns:p14="http://schemas.microsoft.com/office/powerpoint/2010/main" val="2800170785"/>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2.6</a:t>
            </a:r>
            <a:endParaRPr lang="en-US" dirty="0"/>
          </a:p>
        </p:txBody>
      </p:sp>
      <p:sp>
        <p:nvSpPr>
          <p:cNvPr id="3" name="Content Placeholder 2"/>
          <p:cNvSpPr>
            <a:spLocks noGrp="1"/>
          </p:cNvSpPr>
          <p:nvPr>
            <p:ph idx="1"/>
          </p:nvPr>
        </p:nvSpPr>
        <p:spPr/>
        <p:txBody>
          <a:bodyPr>
            <a:normAutofit/>
          </a:bodyPr>
          <a:lstStyle/>
          <a:p>
            <a:r>
              <a:rPr lang="en-US" dirty="0" smtClean="0"/>
              <a:t>Legal Requirements</a:t>
            </a:r>
          </a:p>
          <a:p>
            <a:pPr lvl="1"/>
            <a:r>
              <a:rPr lang="en-US" dirty="0" smtClean="0"/>
              <a:t>MSDS sheets located on South Wall next to TC 227</a:t>
            </a:r>
          </a:p>
          <a:p>
            <a:pPr lvl="1"/>
            <a:r>
              <a:rPr lang="en-US" dirty="0" smtClean="0"/>
              <a:t>Hazmat Policies and Procedures</a:t>
            </a:r>
          </a:p>
          <a:p>
            <a:pPr marL="393192" lvl="1" indent="0">
              <a:buNone/>
            </a:pPr>
            <a:r>
              <a:rPr lang="en-US" dirty="0">
                <a:hlinkClick r:id="rId2"/>
              </a:rPr>
              <a:t>http://</a:t>
            </a:r>
            <a:r>
              <a:rPr lang="en-US" dirty="0" smtClean="0">
                <a:hlinkClick r:id="rId2"/>
              </a:rPr>
              <a:t>www.mesacc.edu/employees/occupational-health-safety/training-programs/hazardous-materials</a:t>
            </a:r>
            <a:r>
              <a:rPr lang="en-US" dirty="0" smtClean="0"/>
              <a:t> </a:t>
            </a:r>
          </a:p>
          <a:p>
            <a:pPr lvl="1"/>
            <a:r>
              <a:rPr lang="en-US" dirty="0"/>
              <a:t> </a:t>
            </a:r>
            <a:r>
              <a:rPr lang="en-US" dirty="0" smtClean="0"/>
              <a:t>MCC Automotive Department  Safety</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800" y="685800"/>
            <a:ext cx="1257300" cy="16764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 y="4572000"/>
            <a:ext cx="1371600" cy="1828800"/>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33600" y="4565931"/>
            <a:ext cx="1371600" cy="1828800"/>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33800" y="4560199"/>
            <a:ext cx="1371600" cy="1828800"/>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57800" y="4572000"/>
            <a:ext cx="1343025" cy="1790700"/>
          </a:xfrm>
          <a:prstGeom prst="rect">
            <a:avLst/>
          </a:prstGeom>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46081" y="4572000"/>
            <a:ext cx="1328738" cy="1771651"/>
          </a:xfrm>
          <a:prstGeom prst="rect">
            <a:avLst/>
          </a:prstGeom>
        </p:spPr>
      </p:pic>
    </p:spTree>
    <p:extLst>
      <p:ext uri="{BB962C8B-B14F-4D97-AF65-F5344CB8AC3E}">
        <p14:creationId xmlns:p14="http://schemas.microsoft.com/office/powerpoint/2010/main" val="3559177192"/>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2.7</a:t>
            </a:r>
            <a:endParaRPr lang="en-US" dirty="0"/>
          </a:p>
        </p:txBody>
      </p:sp>
      <p:sp>
        <p:nvSpPr>
          <p:cNvPr id="4" name="Text Placeholder 3"/>
          <p:cNvSpPr>
            <a:spLocks noGrp="1"/>
          </p:cNvSpPr>
          <p:nvPr>
            <p:ph idx="1"/>
          </p:nvPr>
        </p:nvSpPr>
        <p:spPr/>
        <p:txBody>
          <a:bodyPr/>
          <a:lstStyle/>
          <a:p>
            <a:r>
              <a:rPr lang="en-US" dirty="0" smtClean="0"/>
              <a:t>First Aid</a:t>
            </a:r>
          </a:p>
          <a:p>
            <a:endParaRPr lang="en-US" dirty="0"/>
          </a:p>
          <a:p>
            <a:pPr lvl="1"/>
            <a:r>
              <a:rPr lang="en-US" dirty="0"/>
              <a:t>Render First Aid</a:t>
            </a:r>
          </a:p>
          <a:p>
            <a:pPr marL="393192" lvl="1" indent="0">
              <a:buNone/>
            </a:pPr>
            <a:r>
              <a:rPr lang="en-US" dirty="0">
                <a:hlinkClick r:id="rId2"/>
              </a:rPr>
              <a:t>http://</a:t>
            </a:r>
            <a:r>
              <a:rPr lang="en-US" dirty="0" smtClean="0">
                <a:hlinkClick r:id="rId2"/>
              </a:rPr>
              <a:t>www.mesacc.edu/employees/occupational-health-safety/emergency-procedures/render-first-aid</a:t>
            </a:r>
            <a:r>
              <a:rPr lang="en-US" dirty="0" smtClean="0"/>
              <a:t> </a:t>
            </a:r>
            <a:endParaRPr lang="en-US" dirty="0"/>
          </a:p>
        </p:txBody>
      </p:sp>
    </p:spTree>
    <p:extLst>
      <p:ext uri="{BB962C8B-B14F-4D97-AF65-F5344CB8AC3E}">
        <p14:creationId xmlns:p14="http://schemas.microsoft.com/office/powerpoint/2010/main" val="41017026"/>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3</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LEARNING RESOURCES</a:t>
            </a:r>
          </a:p>
          <a:p>
            <a:r>
              <a:rPr lang="en-US" dirty="0" smtClean="0"/>
              <a:t>Support material consistent with both program goals and performance objectives should be available to staff and students.</a:t>
            </a:r>
          </a:p>
          <a:p>
            <a:endParaRPr lang="en-US" sz="2400" b="1" dirty="0"/>
          </a:p>
        </p:txBody>
      </p:sp>
    </p:spTree>
    <p:extLst>
      <p:ext uri="{BB962C8B-B14F-4D97-AF65-F5344CB8AC3E}">
        <p14:creationId xmlns:p14="http://schemas.microsoft.com/office/powerpoint/2010/main" val="1932923083"/>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3.1</a:t>
            </a:r>
            <a:endParaRPr lang="en-US" dirty="0"/>
          </a:p>
        </p:txBody>
      </p:sp>
      <p:sp>
        <p:nvSpPr>
          <p:cNvPr id="3" name="Content Placeholder 2"/>
          <p:cNvSpPr>
            <a:spLocks noGrp="1"/>
          </p:cNvSpPr>
          <p:nvPr>
            <p:ph idx="1"/>
          </p:nvPr>
        </p:nvSpPr>
        <p:spPr/>
        <p:txBody>
          <a:bodyPr/>
          <a:lstStyle/>
          <a:p>
            <a:r>
              <a:rPr lang="en-US" dirty="0" smtClean="0"/>
              <a:t>Service Information</a:t>
            </a:r>
          </a:p>
          <a:p>
            <a:pPr lvl="1"/>
            <a:r>
              <a:rPr lang="en-US" dirty="0" smtClean="0"/>
              <a:t>Students have access to Mitchell on Demand and ALLDATA for current manufactures service procedures.</a:t>
            </a:r>
          </a:p>
          <a:p>
            <a:pPr marL="393192" lvl="1" indent="0">
              <a:buNone/>
            </a:pPr>
            <a:r>
              <a:rPr lang="en-US" dirty="0">
                <a:hlinkClick r:id="rId2"/>
              </a:rPr>
              <a:t>http://www.prodemand.com</a:t>
            </a:r>
            <a:r>
              <a:rPr lang="en-US" dirty="0" smtClean="0">
                <a:hlinkClick r:id="rId2"/>
              </a:rPr>
              <a:t>/</a:t>
            </a:r>
            <a:r>
              <a:rPr lang="en-US" dirty="0" smtClean="0"/>
              <a:t> </a:t>
            </a:r>
          </a:p>
          <a:p>
            <a:pPr marL="393192" lvl="1" indent="0">
              <a:buNone/>
            </a:pPr>
            <a:endParaRPr lang="en-US" dirty="0"/>
          </a:p>
          <a:p>
            <a:pPr marL="393192" lvl="1" indent="0">
              <a:buNone/>
            </a:pPr>
            <a:r>
              <a:rPr lang="en-US" dirty="0">
                <a:hlinkClick r:id="rId3"/>
              </a:rPr>
              <a:t>http://www.alldata.com</a:t>
            </a:r>
            <a:r>
              <a:rPr lang="en-US" dirty="0" smtClean="0">
                <a:hlinkClick r:id="rId3"/>
              </a:rPr>
              <a:t>/</a:t>
            </a:r>
            <a:r>
              <a:rPr lang="en-US" dirty="0" smtClean="0"/>
              <a:t> </a:t>
            </a:r>
          </a:p>
          <a:p>
            <a:pPr marL="393192" lvl="1" indent="0">
              <a:buNone/>
            </a:pPr>
            <a:endParaRPr lang="en-US" dirty="0" smtClean="0"/>
          </a:p>
          <a:p>
            <a:pPr lvl="1"/>
            <a:r>
              <a:rPr lang="en-US" dirty="0" smtClean="0"/>
              <a:t>Access is available on 8 computers in the lab area, TC 50 computer lab TC416, or anywhere on MCC campus computers such as the library.</a:t>
            </a:r>
          </a:p>
          <a:p>
            <a:pPr lvl="1"/>
            <a:endParaRPr lang="en-US" dirty="0" smtClean="0"/>
          </a:p>
        </p:txBody>
      </p:sp>
    </p:spTree>
    <p:extLst>
      <p:ext uri="{BB962C8B-B14F-4D97-AF65-F5344CB8AC3E}">
        <p14:creationId xmlns:p14="http://schemas.microsoft.com/office/powerpoint/2010/main" val="423155289"/>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3.2</a:t>
            </a:r>
            <a:endParaRPr lang="en-US" dirty="0"/>
          </a:p>
        </p:txBody>
      </p:sp>
      <p:sp>
        <p:nvSpPr>
          <p:cNvPr id="3" name="Content Placeholder 2"/>
          <p:cNvSpPr>
            <a:spLocks noGrp="1"/>
          </p:cNvSpPr>
          <p:nvPr>
            <p:ph idx="1"/>
          </p:nvPr>
        </p:nvSpPr>
        <p:spPr/>
        <p:txBody>
          <a:bodyPr/>
          <a:lstStyle/>
          <a:p>
            <a:r>
              <a:rPr lang="en-US" dirty="0" smtClean="0"/>
              <a:t>Multimedia</a:t>
            </a:r>
          </a:p>
          <a:p>
            <a:pPr lvl="1"/>
            <a:r>
              <a:rPr lang="en-US" dirty="0" smtClean="0"/>
              <a:t>MCC Automotive classrooms media</a:t>
            </a:r>
          </a:p>
          <a:p>
            <a:pPr marL="850392" lvl="1" indent="-457200">
              <a:buFont typeface="+mj-lt"/>
              <a:buAutoNum type="alphaLcParenR"/>
            </a:pPr>
            <a:r>
              <a:rPr lang="en-US" dirty="0" smtClean="0"/>
              <a:t>Computers with Microsoft Word for PPT</a:t>
            </a:r>
          </a:p>
          <a:p>
            <a:pPr marL="850392" lvl="1" indent="-457200">
              <a:buFont typeface="+mj-lt"/>
              <a:buAutoNum type="alphaLcParenR"/>
            </a:pPr>
            <a:r>
              <a:rPr lang="en-US" dirty="0" smtClean="0"/>
              <a:t>Projectors</a:t>
            </a:r>
          </a:p>
          <a:p>
            <a:pPr marL="850392" lvl="1" indent="-457200">
              <a:buFont typeface="+mj-lt"/>
              <a:buAutoNum type="alphaLcParenR"/>
            </a:pPr>
            <a:r>
              <a:rPr lang="en-US" dirty="0" smtClean="0"/>
              <a:t>DVD/VCR</a:t>
            </a:r>
          </a:p>
          <a:p>
            <a:pPr marL="850392" lvl="1" indent="-457200">
              <a:buFont typeface="+mj-lt"/>
              <a:buAutoNum type="alphaLcParenR"/>
            </a:pPr>
            <a:r>
              <a:rPr lang="en-US" dirty="0" smtClean="0"/>
              <a:t>Document Cameras</a:t>
            </a:r>
          </a:p>
          <a:p>
            <a:pPr marL="850392" lvl="1" indent="-457200">
              <a:buFont typeface="+mj-lt"/>
              <a:buAutoNum type="alphaLcParenR"/>
            </a:pPr>
            <a:r>
              <a:rPr lang="en-US" dirty="0" smtClean="0"/>
              <a:t>Centralized Printer in lab for student and Instructor</a:t>
            </a:r>
          </a:p>
          <a:p>
            <a:pPr marL="850392" lvl="1" indent="-457200">
              <a:buFont typeface="+mj-lt"/>
              <a:buAutoNum type="alphaLcParenR"/>
            </a:pPr>
            <a:r>
              <a:rPr lang="en-US" dirty="0" smtClean="0"/>
              <a:t>Color printer for Instructors only.</a:t>
            </a:r>
            <a:endParaRPr lang="en-US" dirty="0"/>
          </a:p>
        </p:txBody>
      </p:sp>
    </p:spTree>
    <p:extLst>
      <p:ext uri="{BB962C8B-B14F-4D97-AF65-F5344CB8AC3E}">
        <p14:creationId xmlns:p14="http://schemas.microsoft.com/office/powerpoint/2010/main" val="1966096417"/>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Standard 3.3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Periodicals</a:t>
            </a:r>
          </a:p>
          <a:p>
            <a:pPr lvl="1"/>
            <a:r>
              <a:rPr lang="en-US" dirty="0" smtClean="0"/>
              <a:t>Local Mesa Community College Paper</a:t>
            </a:r>
          </a:p>
          <a:p>
            <a:pPr lvl="1"/>
            <a:r>
              <a:rPr lang="en-US" dirty="0" smtClean="0"/>
              <a:t>Automotive Mag</a:t>
            </a:r>
          </a:p>
          <a:p>
            <a:pPr lvl="1"/>
            <a:r>
              <a:rPr lang="en-US" dirty="0" smtClean="0"/>
              <a:t>Undercar Digest</a:t>
            </a:r>
          </a:p>
          <a:p>
            <a:pPr lvl="1"/>
            <a:r>
              <a:rPr lang="en-US" dirty="0" smtClean="0"/>
              <a:t>Transmission Digest</a:t>
            </a:r>
          </a:p>
          <a:p>
            <a:pPr lvl="1"/>
            <a:r>
              <a:rPr lang="en-US" dirty="0" smtClean="0"/>
              <a:t>Honda Tuning</a:t>
            </a:r>
          </a:p>
          <a:p>
            <a:pPr lvl="1"/>
            <a:r>
              <a:rPr lang="en-US" dirty="0" smtClean="0"/>
              <a:t>Import Car</a:t>
            </a:r>
          </a:p>
          <a:p>
            <a:pPr lvl="1"/>
            <a:r>
              <a:rPr lang="en-US" dirty="0" err="1" smtClean="0"/>
              <a:t>Techshop</a:t>
            </a:r>
            <a:endParaRPr lang="en-US" dirty="0" smtClean="0"/>
          </a:p>
          <a:p>
            <a:pPr lvl="1"/>
            <a:r>
              <a:rPr lang="en-US" dirty="0" err="1" smtClean="0"/>
              <a:t>Truckin</a:t>
            </a:r>
            <a:endParaRPr lang="en-US" dirty="0" smtClean="0"/>
          </a:p>
          <a:p>
            <a:pPr lvl="1"/>
            <a:r>
              <a:rPr lang="en-US" dirty="0" smtClean="0"/>
              <a:t>Super Street</a:t>
            </a:r>
          </a:p>
          <a:p>
            <a:pPr lvl="1"/>
            <a:r>
              <a:rPr lang="en-US" dirty="0" smtClean="0"/>
              <a:t>Road &amp; Track</a:t>
            </a:r>
          </a:p>
          <a:p>
            <a:pPr lvl="1"/>
            <a:r>
              <a:rPr lang="en-US" dirty="0" smtClean="0"/>
              <a:t>Motor Trend</a:t>
            </a:r>
          </a:p>
          <a:p>
            <a:pPr lvl="1"/>
            <a:r>
              <a:rPr lang="en-US" dirty="0" smtClean="0"/>
              <a:t>Motor Age</a:t>
            </a:r>
          </a:p>
          <a:p>
            <a:pPr lvl="1"/>
            <a:r>
              <a:rPr lang="en-US" dirty="0" smtClean="0"/>
              <a:t>Tomorrow’s Technicians</a:t>
            </a:r>
          </a:p>
          <a:p>
            <a:pPr marL="393192" lvl="1" indent="0">
              <a:buNone/>
            </a:pPr>
            <a:endParaRPr lang="en-US" dirty="0" smtClean="0"/>
          </a:p>
        </p:txBody>
      </p:sp>
    </p:spTree>
    <p:extLst>
      <p:ext uri="{BB962C8B-B14F-4D97-AF65-F5344CB8AC3E}">
        <p14:creationId xmlns:p14="http://schemas.microsoft.com/office/powerpoint/2010/main" val="1304148516"/>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1.1</a:t>
            </a:r>
            <a:endParaRPr lang="en-US" dirty="0"/>
          </a:p>
        </p:txBody>
      </p:sp>
      <p:sp>
        <p:nvSpPr>
          <p:cNvPr id="3" name="Content Placeholder 2"/>
          <p:cNvSpPr>
            <a:spLocks noGrp="1"/>
          </p:cNvSpPr>
          <p:nvPr>
            <p:ph idx="1"/>
          </p:nvPr>
        </p:nvSpPr>
        <p:spPr/>
        <p:txBody>
          <a:bodyPr>
            <a:normAutofit fontScale="92500"/>
          </a:bodyPr>
          <a:lstStyle/>
          <a:p>
            <a:r>
              <a:rPr lang="en-US" dirty="0" smtClean="0"/>
              <a:t>Employment Potential</a:t>
            </a:r>
          </a:p>
          <a:p>
            <a:pPr lvl="1"/>
            <a:r>
              <a:rPr lang="en-US" dirty="0" smtClean="0"/>
              <a:t>54 dealerships in the East Valley and 110 total in the Greater Phoenix area, 90 plus local independent garages, and 80 parts stores within the East Valley.</a:t>
            </a:r>
          </a:p>
          <a:p>
            <a:pPr lvl="1"/>
            <a:r>
              <a:rPr lang="en-US" dirty="0" smtClean="0"/>
              <a:t>Based on the Department of Labor, Automotive </a:t>
            </a:r>
            <a:r>
              <a:rPr lang="en-US" dirty="0"/>
              <a:t>Service technicians have a projected </a:t>
            </a:r>
            <a:r>
              <a:rPr lang="en-US" dirty="0" smtClean="0"/>
              <a:t>9-18% </a:t>
            </a:r>
            <a:r>
              <a:rPr lang="en-US" dirty="0"/>
              <a:t>growth rate (between </a:t>
            </a:r>
            <a:r>
              <a:rPr lang="en-US" dirty="0" smtClean="0"/>
              <a:t>2013 </a:t>
            </a:r>
            <a:r>
              <a:rPr lang="en-US" dirty="0"/>
              <a:t>and </a:t>
            </a:r>
            <a:r>
              <a:rPr lang="en-US" dirty="0" smtClean="0"/>
              <a:t>2025) </a:t>
            </a:r>
            <a:r>
              <a:rPr lang="en-US" dirty="0"/>
              <a:t>for the state of Arizona. </a:t>
            </a:r>
            <a:endParaRPr lang="en-US" dirty="0" smtClean="0"/>
          </a:p>
          <a:p>
            <a:pPr marL="393192" lvl="1" indent="0">
              <a:buNone/>
            </a:pPr>
            <a:r>
              <a:rPr lang="en-US" dirty="0" smtClean="0">
                <a:hlinkClick r:id="rId2"/>
              </a:rPr>
              <a:t>http</a:t>
            </a:r>
            <a:r>
              <a:rPr lang="en-US" dirty="0">
                <a:hlinkClick r:id="rId2"/>
              </a:rPr>
              <a:t>://</a:t>
            </a:r>
            <a:r>
              <a:rPr lang="en-US" dirty="0" smtClean="0">
                <a:hlinkClick r:id="rId2"/>
              </a:rPr>
              <a:t>www.labor.ny.gov/stats/lsproj.shtm</a:t>
            </a:r>
            <a:r>
              <a:rPr lang="en-US" dirty="0" smtClean="0"/>
              <a:t> </a:t>
            </a:r>
          </a:p>
          <a:p>
            <a:pPr marL="393192" lvl="1" indent="0">
              <a:buNone/>
            </a:pPr>
            <a:endParaRPr lang="en-US" dirty="0" smtClean="0"/>
          </a:p>
          <a:p>
            <a:pPr marL="393192" lvl="1" indent="0">
              <a:buNone/>
            </a:pPr>
            <a:r>
              <a:rPr lang="en-US" dirty="0" smtClean="0">
                <a:hlinkClick r:id="rId3"/>
              </a:rPr>
              <a:t>http</a:t>
            </a:r>
            <a:r>
              <a:rPr lang="en-US" dirty="0">
                <a:hlinkClick r:id="rId3"/>
              </a:rPr>
              <a:t>://</a:t>
            </a:r>
            <a:r>
              <a:rPr lang="en-US" dirty="0" smtClean="0">
                <a:hlinkClick r:id="rId3"/>
              </a:rPr>
              <a:t>www.bls.gov/ooh/installation-maintenance-and-repair/automotive-service-technicians-and-mechanics.htm</a:t>
            </a:r>
            <a:r>
              <a:rPr lang="en-US" dirty="0" smtClean="0"/>
              <a:t> </a:t>
            </a:r>
            <a:endParaRPr lang="en-US" dirty="0"/>
          </a:p>
          <a:p>
            <a:pPr lvl="1"/>
            <a:endParaRPr lang="en-US" dirty="0"/>
          </a:p>
        </p:txBody>
      </p:sp>
    </p:spTree>
    <p:extLst>
      <p:ext uri="{BB962C8B-B14F-4D97-AF65-F5344CB8AC3E}">
        <p14:creationId xmlns:p14="http://schemas.microsoft.com/office/powerpoint/2010/main" val="1222726502"/>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3.4 </a:t>
            </a:r>
            <a:endParaRPr lang="en-US" dirty="0"/>
          </a:p>
        </p:txBody>
      </p:sp>
      <p:sp>
        <p:nvSpPr>
          <p:cNvPr id="4" name="Text Placeholder 3"/>
          <p:cNvSpPr>
            <a:spLocks noGrp="1"/>
          </p:cNvSpPr>
          <p:nvPr>
            <p:ph type="body" idx="1"/>
          </p:nvPr>
        </p:nvSpPr>
        <p:spPr>
          <a:xfrm>
            <a:off x="457200" y="1855248"/>
            <a:ext cx="4040188" cy="430752"/>
          </a:xfrm>
        </p:spPr>
        <p:txBody>
          <a:bodyPr/>
          <a:lstStyle/>
          <a:p>
            <a:r>
              <a:rPr lang="en-US" dirty="0" smtClean="0"/>
              <a:t>Student Resources</a:t>
            </a:r>
            <a:endParaRPr lang="en-US" dirty="0"/>
          </a:p>
        </p:txBody>
      </p:sp>
      <p:sp>
        <p:nvSpPr>
          <p:cNvPr id="5" name="Text Placeholder 4"/>
          <p:cNvSpPr>
            <a:spLocks noGrp="1"/>
          </p:cNvSpPr>
          <p:nvPr>
            <p:ph type="body" sz="half" idx="3"/>
          </p:nvPr>
        </p:nvSpPr>
        <p:spPr>
          <a:xfrm>
            <a:off x="4645025" y="1859757"/>
            <a:ext cx="4041775" cy="426243"/>
          </a:xfrm>
        </p:spPr>
        <p:txBody>
          <a:bodyPr/>
          <a:lstStyle/>
          <a:p>
            <a:r>
              <a:rPr lang="en-US" dirty="0" smtClean="0"/>
              <a:t>Books</a:t>
            </a:r>
            <a:endParaRPr lang="en-US" dirty="0"/>
          </a:p>
        </p:txBody>
      </p:sp>
      <p:sp>
        <p:nvSpPr>
          <p:cNvPr id="3" name="Content Placeholder 2"/>
          <p:cNvSpPr>
            <a:spLocks noGrp="1"/>
          </p:cNvSpPr>
          <p:nvPr>
            <p:ph sz="quarter" idx="2"/>
          </p:nvPr>
        </p:nvSpPr>
        <p:spPr>
          <a:xfrm>
            <a:off x="457200" y="2286000"/>
            <a:ext cx="4040188" cy="4074320"/>
          </a:xfrm>
        </p:spPr>
        <p:txBody>
          <a:bodyPr>
            <a:normAutofit fontScale="40000" lnSpcReduction="20000"/>
          </a:bodyPr>
          <a:lstStyle/>
          <a:p>
            <a:endParaRPr lang="en-US" b="1" dirty="0" smtClean="0"/>
          </a:p>
          <a:p>
            <a:pPr lvl="1"/>
            <a:r>
              <a:rPr lang="en-US" sz="2800" dirty="0" smtClean="0"/>
              <a:t>Electrical</a:t>
            </a:r>
          </a:p>
          <a:p>
            <a:pPr marL="393192" lvl="1" indent="0">
              <a:buNone/>
            </a:pPr>
            <a:r>
              <a:rPr lang="en-US" sz="2800" dirty="0">
                <a:hlinkClick r:id="rId2"/>
              </a:rPr>
              <a:t>https://</a:t>
            </a:r>
            <a:r>
              <a:rPr lang="en-US" sz="2800" dirty="0" smtClean="0">
                <a:hlinkClick r:id="rId2"/>
              </a:rPr>
              <a:t>aztransmac2.asu.edu/cgi-bin/WebObjects/acres.woa/wa/freeForm2?id=48855</a:t>
            </a:r>
            <a:r>
              <a:rPr lang="en-US" sz="2800" dirty="0" smtClean="0"/>
              <a:t>   </a:t>
            </a:r>
          </a:p>
          <a:p>
            <a:pPr lvl="1"/>
            <a:r>
              <a:rPr lang="en-US" sz="2800" dirty="0" smtClean="0"/>
              <a:t>Brakes</a:t>
            </a:r>
          </a:p>
          <a:p>
            <a:pPr marL="393192" lvl="1" indent="0">
              <a:buNone/>
            </a:pPr>
            <a:r>
              <a:rPr lang="en-US" sz="2800" dirty="0">
                <a:hlinkClick r:id="rId3"/>
              </a:rPr>
              <a:t>https://</a:t>
            </a:r>
            <a:r>
              <a:rPr lang="en-US" sz="2800" dirty="0" smtClean="0">
                <a:hlinkClick r:id="rId3"/>
              </a:rPr>
              <a:t>aztransmac2.asu.edu/cgi-bin/WebObjects/acres.woa/wa/freeForm2?id=48854</a:t>
            </a:r>
            <a:r>
              <a:rPr lang="en-US" sz="2800" dirty="0" smtClean="0"/>
              <a:t>   </a:t>
            </a:r>
          </a:p>
          <a:p>
            <a:pPr lvl="1"/>
            <a:r>
              <a:rPr lang="en-US" sz="2800" dirty="0" smtClean="0"/>
              <a:t>Air Conditioning</a:t>
            </a:r>
          </a:p>
          <a:p>
            <a:pPr marL="393192" lvl="1" indent="0">
              <a:buNone/>
            </a:pPr>
            <a:r>
              <a:rPr lang="en-US" sz="2800" dirty="0">
                <a:hlinkClick r:id="rId4"/>
              </a:rPr>
              <a:t>https://</a:t>
            </a:r>
            <a:r>
              <a:rPr lang="en-US" sz="2800" dirty="0" smtClean="0">
                <a:hlinkClick r:id="rId4"/>
              </a:rPr>
              <a:t>aztransmac2.asu.edu/cgi-bin/WebObjects/acres.woa/wa/freeForm2?id=48856</a:t>
            </a:r>
            <a:r>
              <a:rPr lang="en-US" sz="2800" dirty="0" smtClean="0"/>
              <a:t>   </a:t>
            </a:r>
          </a:p>
          <a:p>
            <a:pPr lvl="1"/>
            <a:r>
              <a:rPr lang="en-US" sz="2800" dirty="0" smtClean="0"/>
              <a:t>Engine Performance</a:t>
            </a:r>
          </a:p>
          <a:p>
            <a:pPr marL="393192" lvl="1" indent="0">
              <a:buNone/>
            </a:pPr>
            <a:r>
              <a:rPr lang="en-US" sz="2800" dirty="0">
                <a:hlinkClick r:id="rId5"/>
              </a:rPr>
              <a:t>https://</a:t>
            </a:r>
            <a:r>
              <a:rPr lang="en-US" sz="2800" dirty="0" smtClean="0">
                <a:hlinkClick r:id="rId5"/>
              </a:rPr>
              <a:t>aztransmac2.asu.edu/cgi-bin/WebObjects/acres.woa/wa/freeForm2?id=48857</a:t>
            </a:r>
            <a:r>
              <a:rPr lang="en-US" sz="2800" dirty="0" smtClean="0"/>
              <a:t> </a:t>
            </a:r>
          </a:p>
          <a:p>
            <a:pPr lvl="1"/>
            <a:r>
              <a:rPr lang="en-US" sz="2800" dirty="0" smtClean="0"/>
              <a:t>Power Trains</a:t>
            </a:r>
          </a:p>
          <a:p>
            <a:pPr marL="393192" lvl="1" indent="0">
              <a:buNone/>
            </a:pPr>
            <a:r>
              <a:rPr lang="en-US" sz="2800" dirty="0" smtClean="0">
                <a:hlinkClick r:id="rId6"/>
              </a:rPr>
              <a:t>https</a:t>
            </a:r>
            <a:r>
              <a:rPr lang="en-US" sz="2800" dirty="0">
                <a:hlinkClick r:id="rId6"/>
              </a:rPr>
              <a:t>://</a:t>
            </a:r>
            <a:r>
              <a:rPr lang="en-US" sz="2800" dirty="0" smtClean="0">
                <a:hlinkClick r:id="rId6"/>
              </a:rPr>
              <a:t>aztransmac2.asu.edu/cgi-bin/WebObjects/acres.woa/wa/freeForm2?id=48845</a:t>
            </a:r>
            <a:r>
              <a:rPr lang="en-US" sz="2800" dirty="0" smtClean="0"/>
              <a:t>  </a:t>
            </a:r>
          </a:p>
          <a:p>
            <a:pPr lvl="1"/>
            <a:r>
              <a:rPr lang="en-US" sz="2800" dirty="0" smtClean="0"/>
              <a:t>Auto </a:t>
            </a:r>
            <a:r>
              <a:rPr lang="en-US" sz="2800" dirty="0"/>
              <a:t>Service </a:t>
            </a:r>
            <a:r>
              <a:rPr lang="en-US" sz="2800" dirty="0" smtClean="0"/>
              <a:t>Operations</a:t>
            </a:r>
          </a:p>
          <a:p>
            <a:pPr marL="393192" lvl="1" indent="0">
              <a:buNone/>
            </a:pPr>
            <a:r>
              <a:rPr lang="en-US" sz="2800" dirty="0">
                <a:hlinkClick r:id="rId6"/>
              </a:rPr>
              <a:t>https://</a:t>
            </a:r>
            <a:r>
              <a:rPr lang="en-US" sz="2800" dirty="0" smtClean="0">
                <a:hlinkClick r:id="rId6"/>
              </a:rPr>
              <a:t>aztransmac2.asu.edu/cgi-bin/WebObjects/acres.woa/wa/freeForm2?id=48845</a:t>
            </a:r>
            <a:r>
              <a:rPr lang="en-US" sz="2800" dirty="0"/>
              <a:t> </a:t>
            </a:r>
            <a:endParaRPr lang="en-US" sz="2800" dirty="0" smtClean="0"/>
          </a:p>
          <a:p>
            <a:pPr lvl="1"/>
            <a:r>
              <a:rPr lang="en-US" sz="2800" dirty="0" smtClean="0"/>
              <a:t>Steering </a:t>
            </a:r>
            <a:r>
              <a:rPr lang="en-US" sz="2800" dirty="0"/>
              <a:t>&amp; </a:t>
            </a:r>
            <a:r>
              <a:rPr lang="en-US" sz="2800" dirty="0" smtClean="0"/>
              <a:t>Suspension</a:t>
            </a:r>
          </a:p>
          <a:p>
            <a:pPr marL="393192" lvl="1" indent="0">
              <a:buNone/>
            </a:pPr>
            <a:r>
              <a:rPr lang="en-US" sz="2800" dirty="0">
                <a:hlinkClick r:id="rId7"/>
              </a:rPr>
              <a:t>https://</a:t>
            </a:r>
            <a:r>
              <a:rPr lang="en-US" sz="2800" dirty="0" smtClean="0">
                <a:hlinkClick r:id="rId7"/>
              </a:rPr>
              <a:t>aztransmac2.asu.edu/cgi-bin/WebObjects/acres.woa/wa/freeForm2?id=48853</a:t>
            </a:r>
            <a:r>
              <a:rPr lang="en-US" sz="2800" dirty="0"/>
              <a:t> </a:t>
            </a:r>
            <a:endParaRPr lang="en-US" sz="2800" dirty="0" smtClean="0"/>
          </a:p>
          <a:p>
            <a:pPr lvl="1"/>
            <a:r>
              <a:rPr lang="en-US" sz="2800" dirty="0" smtClean="0"/>
              <a:t>Engine Theory </a:t>
            </a:r>
          </a:p>
          <a:p>
            <a:pPr marL="393192" lvl="1" indent="0">
              <a:buNone/>
            </a:pPr>
            <a:r>
              <a:rPr lang="en-US" sz="2800" dirty="0">
                <a:hlinkClick r:id="rId8"/>
              </a:rPr>
              <a:t>https://</a:t>
            </a:r>
            <a:r>
              <a:rPr lang="en-US" sz="2800" dirty="0" smtClean="0">
                <a:hlinkClick r:id="rId8"/>
              </a:rPr>
              <a:t>aztransmac2.asu.edu/cgi-bin/WebObjects/acres.woa/wa/freeForm2?id=48846</a:t>
            </a:r>
            <a:r>
              <a:rPr lang="en-US" sz="2800" dirty="0"/>
              <a:t> </a:t>
            </a:r>
          </a:p>
        </p:txBody>
      </p:sp>
      <p:sp>
        <p:nvSpPr>
          <p:cNvPr id="6" name="Content Placeholder 5"/>
          <p:cNvSpPr>
            <a:spLocks noGrp="1"/>
          </p:cNvSpPr>
          <p:nvPr>
            <p:ph sz="quarter" idx="4"/>
          </p:nvPr>
        </p:nvSpPr>
        <p:spPr>
          <a:xfrm>
            <a:off x="4645025" y="2286000"/>
            <a:ext cx="4041775" cy="4074320"/>
          </a:xfrm>
        </p:spPr>
        <p:txBody>
          <a:bodyPr>
            <a:normAutofit fontScale="55000" lnSpcReduction="20000"/>
          </a:bodyPr>
          <a:lstStyle/>
          <a:p>
            <a:pPr marL="274320" lvl="1" indent="-274320">
              <a:buClr>
                <a:schemeClr val="accent3"/>
              </a:buClr>
              <a:buSzPct val="95000"/>
            </a:pPr>
            <a:r>
              <a:rPr lang="en-US" sz="2300" b="1" dirty="0"/>
              <a:t>Electrical</a:t>
            </a:r>
            <a:r>
              <a:rPr lang="en-US" dirty="0"/>
              <a:t>-Automotive Electricity </a:t>
            </a:r>
            <a:r>
              <a:rPr lang="en-US" dirty="0" err="1"/>
              <a:t>Etc</a:t>
            </a:r>
            <a:r>
              <a:rPr lang="en-US" dirty="0"/>
              <a:t>  5th </a:t>
            </a:r>
            <a:r>
              <a:rPr lang="en-US" dirty="0" smtClean="0"/>
              <a:t>Edition Author</a:t>
            </a:r>
            <a:r>
              <a:rPr lang="en-US" dirty="0"/>
              <a:t>: </a:t>
            </a:r>
            <a:r>
              <a:rPr lang="en-US" dirty="0" err="1" smtClean="0"/>
              <a:t>Hollembeak</a:t>
            </a:r>
            <a:r>
              <a:rPr lang="en-US" dirty="0" smtClean="0"/>
              <a:t> Publisher</a:t>
            </a:r>
            <a:r>
              <a:rPr lang="en-US" dirty="0"/>
              <a:t>: Cengage </a:t>
            </a:r>
            <a:r>
              <a:rPr lang="en-US" dirty="0" smtClean="0"/>
              <a:t>Learning ISBN</a:t>
            </a:r>
            <a:r>
              <a:rPr lang="en-US" dirty="0"/>
              <a:t>: 9781435470101</a:t>
            </a:r>
            <a:endParaRPr lang="en-US" dirty="0" smtClean="0"/>
          </a:p>
          <a:p>
            <a:pPr marL="274320" lvl="1" indent="-274320">
              <a:buClr>
                <a:schemeClr val="accent3"/>
              </a:buClr>
              <a:buSzPct val="95000"/>
            </a:pPr>
            <a:r>
              <a:rPr lang="en-US" sz="2300" b="1" dirty="0"/>
              <a:t>Brakes</a:t>
            </a:r>
            <a:r>
              <a:rPr lang="en-US" dirty="0"/>
              <a:t>-Automotive Technology 4th </a:t>
            </a:r>
            <a:r>
              <a:rPr lang="en-US" dirty="0" smtClean="0"/>
              <a:t>Edition Author</a:t>
            </a:r>
            <a:r>
              <a:rPr lang="en-US" dirty="0"/>
              <a:t>: </a:t>
            </a:r>
            <a:r>
              <a:rPr lang="en-US" dirty="0" err="1" smtClean="0"/>
              <a:t>Halderman</a:t>
            </a:r>
            <a:r>
              <a:rPr lang="en-US" dirty="0" smtClean="0"/>
              <a:t> Publisher</a:t>
            </a:r>
            <a:r>
              <a:rPr lang="en-US" dirty="0"/>
              <a:t>: Prentice Hall </a:t>
            </a:r>
            <a:r>
              <a:rPr lang="en-US" dirty="0" smtClean="0"/>
              <a:t>PTR ISBN: 9780132804745</a:t>
            </a:r>
          </a:p>
          <a:p>
            <a:pPr marL="274320" lvl="1" indent="-274320">
              <a:buClr>
                <a:schemeClr val="accent3"/>
              </a:buClr>
              <a:buSzPct val="95000"/>
            </a:pPr>
            <a:r>
              <a:rPr lang="en-US" sz="2300" b="1" dirty="0"/>
              <a:t>Air Cond-</a:t>
            </a:r>
            <a:r>
              <a:rPr lang="en-US" sz="2300" dirty="0"/>
              <a:t>Today's Technician: Automotive Heating &amp; Air Cond5th </a:t>
            </a:r>
            <a:r>
              <a:rPr lang="en-US" sz="2300" dirty="0" smtClean="0"/>
              <a:t>Edition Author</a:t>
            </a:r>
            <a:r>
              <a:rPr lang="en-US" sz="2300" dirty="0"/>
              <a:t>: </a:t>
            </a:r>
            <a:r>
              <a:rPr lang="en-US" sz="2300" dirty="0" err="1" smtClean="0"/>
              <a:t>Schnubel</a:t>
            </a:r>
            <a:r>
              <a:rPr lang="en-US" sz="2300" dirty="0" smtClean="0"/>
              <a:t> Publisher</a:t>
            </a:r>
            <a:r>
              <a:rPr lang="en-US" sz="2300" dirty="0"/>
              <a:t>: Cengage </a:t>
            </a:r>
            <a:r>
              <a:rPr lang="en-US" sz="2300" dirty="0" smtClean="0"/>
              <a:t>Learning ISBN</a:t>
            </a:r>
            <a:r>
              <a:rPr lang="en-US" sz="2300" dirty="0"/>
              <a:t>: 9781133017455 </a:t>
            </a:r>
            <a:endParaRPr lang="en-US" sz="2300" dirty="0" smtClean="0"/>
          </a:p>
          <a:p>
            <a:pPr marL="274320" lvl="1" indent="-274320">
              <a:buClr>
                <a:schemeClr val="accent3"/>
              </a:buClr>
              <a:buSzPct val="95000"/>
            </a:pPr>
            <a:r>
              <a:rPr lang="en-US" sz="2300" b="1" dirty="0"/>
              <a:t>Engine </a:t>
            </a:r>
            <a:r>
              <a:rPr lang="en-US" sz="2300" b="1" dirty="0" err="1"/>
              <a:t>Perf</a:t>
            </a:r>
            <a:r>
              <a:rPr lang="en-US" sz="2300" b="1" dirty="0"/>
              <a:t>-</a:t>
            </a:r>
            <a:r>
              <a:rPr lang="en-US" sz="2300" dirty="0"/>
              <a:t>Automotive </a:t>
            </a:r>
            <a:r>
              <a:rPr lang="en-US" sz="2300" dirty="0" smtClean="0"/>
              <a:t>Engine Performance </a:t>
            </a:r>
            <a:r>
              <a:rPr lang="en-US" sz="2300" dirty="0"/>
              <a:t>Author: </a:t>
            </a:r>
            <a:r>
              <a:rPr lang="en-US" sz="2300" dirty="0" err="1" smtClean="0"/>
              <a:t>Pickerill</a:t>
            </a:r>
            <a:r>
              <a:rPr lang="en-US" sz="2300" dirty="0" smtClean="0"/>
              <a:t> Publisher</a:t>
            </a:r>
            <a:r>
              <a:rPr lang="en-US" sz="2300" dirty="0"/>
              <a:t>: Cengage </a:t>
            </a:r>
            <a:r>
              <a:rPr lang="en-US" sz="2300" dirty="0" smtClean="0"/>
              <a:t>Learning ISBN</a:t>
            </a:r>
            <a:r>
              <a:rPr lang="en-US" sz="2300" dirty="0"/>
              <a:t>: 9781133592891</a:t>
            </a:r>
            <a:endParaRPr lang="en-US" sz="2300" dirty="0" smtClean="0"/>
          </a:p>
          <a:p>
            <a:pPr marL="274320" lvl="1" indent="-274320">
              <a:buClr>
                <a:schemeClr val="accent3"/>
              </a:buClr>
              <a:buSzPct val="95000"/>
            </a:pPr>
            <a:r>
              <a:rPr lang="en-US" sz="2300" b="1" dirty="0"/>
              <a:t>Power Trains-</a:t>
            </a:r>
            <a:r>
              <a:rPr lang="en-US" sz="2300" dirty="0"/>
              <a:t>Today's Technician: Automotive </a:t>
            </a:r>
            <a:r>
              <a:rPr lang="en-US" sz="2300" dirty="0" smtClean="0"/>
              <a:t>5th </a:t>
            </a:r>
            <a:r>
              <a:rPr lang="en-US" sz="2300" dirty="0"/>
              <a:t>Edition Author: </a:t>
            </a:r>
            <a:r>
              <a:rPr lang="en-US" sz="2300" dirty="0" err="1"/>
              <a:t>Schnubel</a:t>
            </a:r>
            <a:r>
              <a:rPr lang="en-US" sz="2300" dirty="0"/>
              <a:t> Publisher: Cengage Learning ISBN: 9781133017455 </a:t>
            </a:r>
            <a:endParaRPr lang="en-US" sz="2300" b="1" dirty="0" smtClean="0"/>
          </a:p>
          <a:p>
            <a:pPr marL="274320" lvl="1" indent="-274320">
              <a:buClr>
                <a:schemeClr val="accent3"/>
              </a:buClr>
              <a:buSzPct val="95000"/>
            </a:pPr>
            <a:r>
              <a:rPr lang="en-US" sz="2300" b="1" dirty="0" smtClean="0"/>
              <a:t>Auto Service Operations</a:t>
            </a:r>
            <a:r>
              <a:rPr lang="en-US" dirty="0" smtClean="0"/>
              <a:t>-Handouts (no book required)</a:t>
            </a:r>
          </a:p>
          <a:p>
            <a:pPr marL="274320" lvl="1" indent="-274320">
              <a:buClr>
                <a:schemeClr val="accent3"/>
              </a:buClr>
              <a:buSzPct val="95000"/>
            </a:pPr>
            <a:r>
              <a:rPr lang="en-US" sz="2300" b="1" dirty="0" smtClean="0"/>
              <a:t>Steering </a:t>
            </a:r>
            <a:r>
              <a:rPr lang="en-US" sz="2300" b="1" dirty="0"/>
              <a:t>&amp; </a:t>
            </a:r>
            <a:r>
              <a:rPr lang="en-US" sz="2300" b="1" dirty="0" err="1"/>
              <a:t>Susp</a:t>
            </a:r>
            <a:r>
              <a:rPr lang="en-US" dirty="0"/>
              <a:t>-Automotive Technology 4th </a:t>
            </a:r>
            <a:r>
              <a:rPr lang="en-US" dirty="0" smtClean="0"/>
              <a:t>Edition Author</a:t>
            </a:r>
            <a:r>
              <a:rPr lang="en-US" dirty="0"/>
              <a:t>: </a:t>
            </a:r>
            <a:r>
              <a:rPr lang="en-US" dirty="0" err="1" smtClean="0"/>
              <a:t>Halderman</a:t>
            </a:r>
            <a:r>
              <a:rPr lang="en-US" dirty="0" smtClean="0"/>
              <a:t> Publisher</a:t>
            </a:r>
            <a:r>
              <a:rPr lang="en-US" dirty="0"/>
              <a:t>: Prentice Hall </a:t>
            </a:r>
            <a:r>
              <a:rPr lang="en-US" dirty="0" smtClean="0"/>
              <a:t>PTR ISBN</a:t>
            </a:r>
            <a:r>
              <a:rPr lang="en-US" dirty="0"/>
              <a:t>: 9780132804745</a:t>
            </a:r>
            <a:endParaRPr lang="en-US" dirty="0" smtClean="0"/>
          </a:p>
          <a:p>
            <a:pPr marL="274320" lvl="1" indent="-274320">
              <a:buClr>
                <a:schemeClr val="accent3"/>
              </a:buClr>
              <a:buSzPct val="95000"/>
            </a:pPr>
            <a:r>
              <a:rPr lang="en-US" sz="2300" b="1" dirty="0"/>
              <a:t>Engine Theory</a:t>
            </a:r>
            <a:r>
              <a:rPr lang="en-US" dirty="0"/>
              <a:t>-Automotive Technology </a:t>
            </a:r>
            <a:r>
              <a:rPr lang="en-US" dirty="0" smtClean="0"/>
              <a:t>4th Edition Author</a:t>
            </a:r>
            <a:r>
              <a:rPr lang="en-US" dirty="0"/>
              <a:t>: </a:t>
            </a:r>
            <a:r>
              <a:rPr lang="en-US" dirty="0" err="1" smtClean="0"/>
              <a:t>Halderman</a:t>
            </a:r>
            <a:r>
              <a:rPr lang="en-US" dirty="0" smtClean="0"/>
              <a:t> Publisher</a:t>
            </a:r>
            <a:r>
              <a:rPr lang="en-US" dirty="0"/>
              <a:t>: Prentice Hall </a:t>
            </a:r>
            <a:r>
              <a:rPr lang="en-US" dirty="0" smtClean="0"/>
              <a:t>PTR ISBN</a:t>
            </a:r>
            <a:r>
              <a:rPr lang="en-US" dirty="0"/>
              <a:t>: 9780132804745</a:t>
            </a:r>
            <a:endParaRPr lang="en-US" dirty="0" smtClean="0"/>
          </a:p>
          <a:p>
            <a:pPr marL="274320" lvl="1" indent="-274320">
              <a:buClr>
                <a:schemeClr val="accent3"/>
              </a:buClr>
              <a:buSzPct val="95000"/>
            </a:pPr>
            <a:endParaRPr lang="en-US" dirty="0"/>
          </a:p>
          <a:p>
            <a:endParaRPr lang="en-US" dirty="0"/>
          </a:p>
        </p:txBody>
      </p:sp>
    </p:spTree>
    <p:extLst>
      <p:ext uri="{BB962C8B-B14F-4D97-AF65-F5344CB8AC3E}">
        <p14:creationId xmlns:p14="http://schemas.microsoft.com/office/powerpoint/2010/main" val="3659146461"/>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4</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FINANCES</a:t>
            </a:r>
          </a:p>
          <a:p>
            <a:r>
              <a:rPr lang="en-US" dirty="0" smtClean="0"/>
              <a:t>Funding should be provided to meet the program goals and performance objectives.</a:t>
            </a:r>
          </a:p>
          <a:p>
            <a:endParaRPr lang="en-US" sz="2400" b="1" dirty="0"/>
          </a:p>
        </p:txBody>
      </p:sp>
    </p:spTree>
    <p:extLst>
      <p:ext uri="{BB962C8B-B14F-4D97-AF65-F5344CB8AC3E}">
        <p14:creationId xmlns:p14="http://schemas.microsoft.com/office/powerpoint/2010/main" val="3575189172"/>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4.1</a:t>
            </a:r>
            <a:endParaRPr lang="en-US" dirty="0"/>
          </a:p>
        </p:txBody>
      </p:sp>
      <p:sp>
        <p:nvSpPr>
          <p:cNvPr id="3" name="Content Placeholder 2"/>
          <p:cNvSpPr>
            <a:spLocks noGrp="1"/>
          </p:cNvSpPr>
          <p:nvPr>
            <p:ph idx="1"/>
          </p:nvPr>
        </p:nvSpPr>
        <p:spPr/>
        <p:txBody>
          <a:bodyPr/>
          <a:lstStyle/>
          <a:p>
            <a:r>
              <a:rPr lang="en-US" dirty="0" smtClean="0"/>
              <a:t>Program Training Cost</a:t>
            </a:r>
          </a:p>
          <a:p>
            <a:pPr lvl="1"/>
            <a:r>
              <a:rPr lang="en-US" dirty="0" smtClean="0"/>
              <a:t>Mesa Community College charges $87.00 per credit for any classes taken</a:t>
            </a:r>
          </a:p>
          <a:p>
            <a:pPr marL="393192" lvl="1" indent="0">
              <a:buNone/>
            </a:pPr>
            <a:r>
              <a:rPr lang="en-US" dirty="0">
                <a:hlinkClick r:id="rId2"/>
              </a:rPr>
              <a:t>http://</a:t>
            </a:r>
            <a:r>
              <a:rPr lang="en-US" dirty="0" smtClean="0">
                <a:hlinkClick r:id="rId2"/>
              </a:rPr>
              <a:t>www.mesacc.edu/cashier-services/tuition-rates</a:t>
            </a:r>
            <a:r>
              <a:rPr lang="en-US" dirty="0" smtClean="0"/>
              <a:t> </a:t>
            </a:r>
          </a:p>
          <a:p>
            <a:pPr marL="393192" lvl="1" indent="0">
              <a:buNone/>
            </a:pPr>
            <a:endParaRPr lang="en-US" dirty="0"/>
          </a:p>
          <a:p>
            <a:pPr marL="393192" lvl="1" indent="0">
              <a:buNone/>
            </a:pPr>
            <a:r>
              <a:rPr lang="en-US" dirty="0">
                <a:hlinkClick r:id="rId3"/>
              </a:rPr>
              <a:t>http://</a:t>
            </a:r>
            <a:r>
              <a:rPr lang="en-US" dirty="0" smtClean="0">
                <a:hlinkClick r:id="rId3"/>
              </a:rPr>
              <a:t>www.mesacc.edu/financial-aid/who-eligible/cost-attendance</a:t>
            </a:r>
            <a:r>
              <a:rPr lang="en-US" dirty="0" smtClean="0"/>
              <a:t> </a:t>
            </a:r>
            <a:endParaRPr lang="en-US" dirty="0"/>
          </a:p>
        </p:txBody>
      </p:sp>
    </p:spTree>
    <p:extLst>
      <p:ext uri="{BB962C8B-B14F-4D97-AF65-F5344CB8AC3E}">
        <p14:creationId xmlns:p14="http://schemas.microsoft.com/office/powerpoint/2010/main" val="398106074"/>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4.1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Budget</a:t>
            </a:r>
          </a:p>
          <a:p>
            <a:pPr lvl="1"/>
            <a:r>
              <a:rPr lang="en-US" dirty="0" smtClean="0"/>
              <a:t>The </a:t>
            </a:r>
            <a:r>
              <a:rPr lang="en-US" dirty="0"/>
              <a:t>Auto Budget Balances has four sheets in </a:t>
            </a:r>
            <a:r>
              <a:rPr lang="en-US" dirty="0" smtClean="0"/>
              <a:t>excel </a:t>
            </a:r>
          </a:p>
          <a:p>
            <a:pPr marL="393192" lvl="1" indent="0">
              <a:buNone/>
            </a:pPr>
            <a:r>
              <a:rPr lang="en-US" dirty="0" smtClean="0">
                <a:solidFill>
                  <a:srgbClr val="0070C0"/>
                </a:solidFill>
                <a:hlinkClick r:id="rId2" action="ppaction://hlinkfile"/>
              </a:rPr>
              <a:t>See Exhibit 4.2A</a:t>
            </a:r>
            <a:endParaRPr lang="en-US" dirty="0">
              <a:solidFill>
                <a:srgbClr val="0070C0"/>
              </a:solidFill>
            </a:endParaRPr>
          </a:p>
          <a:p>
            <a:pPr lvl="1"/>
            <a:endParaRPr lang="en-US" dirty="0"/>
          </a:p>
          <a:p>
            <a:pPr lvl="1"/>
            <a:r>
              <a:rPr lang="en-US" dirty="0"/>
              <a:t>Fund 1, </a:t>
            </a:r>
            <a:r>
              <a:rPr lang="en-US" dirty="0" smtClean="0"/>
              <a:t>Each year is started with $7200.00 for General </a:t>
            </a:r>
            <a:r>
              <a:rPr lang="en-US" dirty="0"/>
              <a:t>Supplies, </a:t>
            </a:r>
            <a:r>
              <a:rPr lang="en-US" dirty="0" smtClean="0"/>
              <a:t>Account 54100</a:t>
            </a:r>
            <a:r>
              <a:rPr lang="en-US" dirty="0"/>
              <a:t>. </a:t>
            </a:r>
            <a:endParaRPr lang="en-US" dirty="0" smtClean="0"/>
          </a:p>
          <a:p>
            <a:pPr marL="393192" lvl="1" indent="0">
              <a:buNone/>
            </a:pPr>
            <a:r>
              <a:rPr lang="en-US" dirty="0"/>
              <a:t> </a:t>
            </a:r>
            <a:r>
              <a:rPr lang="en-US" dirty="0">
                <a:solidFill>
                  <a:srgbClr val="0070C0"/>
                </a:solidFill>
                <a:hlinkClick r:id="rId2" action="ppaction://hlinkfile"/>
              </a:rPr>
              <a:t>See Exhibit </a:t>
            </a:r>
            <a:r>
              <a:rPr lang="en-US" dirty="0" smtClean="0">
                <a:solidFill>
                  <a:srgbClr val="0070C0"/>
                </a:solidFill>
                <a:hlinkClick r:id="rId2" action="ppaction://hlinkfile"/>
              </a:rPr>
              <a:t>4.2A</a:t>
            </a:r>
            <a:endParaRPr lang="en-US" dirty="0" smtClean="0">
              <a:solidFill>
                <a:srgbClr val="0070C0"/>
              </a:solidFill>
            </a:endParaRPr>
          </a:p>
          <a:p>
            <a:pPr marL="393192" lvl="1" indent="0">
              <a:buNone/>
            </a:pPr>
            <a:endParaRPr lang="en-US" dirty="0"/>
          </a:p>
          <a:p>
            <a:pPr lvl="1"/>
            <a:r>
              <a:rPr lang="en-US" dirty="0"/>
              <a:t>Fund 230 is the auxiliary account which builds from the auto lab </a:t>
            </a:r>
            <a:r>
              <a:rPr lang="en-US" dirty="0" smtClean="0"/>
              <a:t>work. </a:t>
            </a:r>
          </a:p>
          <a:p>
            <a:pPr marL="393192" lvl="1" indent="0">
              <a:buNone/>
            </a:pPr>
            <a:r>
              <a:rPr lang="en-US" dirty="0" smtClean="0">
                <a:solidFill>
                  <a:srgbClr val="0070C0"/>
                </a:solidFill>
                <a:hlinkClick r:id="rId2" action="ppaction://hlinkfile"/>
              </a:rPr>
              <a:t>See </a:t>
            </a:r>
            <a:r>
              <a:rPr lang="en-US" dirty="0">
                <a:solidFill>
                  <a:srgbClr val="0070C0"/>
                </a:solidFill>
                <a:hlinkClick r:id="rId2" action="ppaction://hlinkfile"/>
              </a:rPr>
              <a:t>Exhibit </a:t>
            </a:r>
            <a:r>
              <a:rPr lang="en-US" dirty="0" smtClean="0">
                <a:solidFill>
                  <a:srgbClr val="0070C0"/>
                </a:solidFill>
                <a:hlinkClick r:id="rId2" action="ppaction://hlinkfile"/>
              </a:rPr>
              <a:t>4.2A</a:t>
            </a:r>
            <a:endParaRPr lang="en-US" dirty="0">
              <a:solidFill>
                <a:srgbClr val="0070C0"/>
              </a:solidFill>
            </a:endParaRPr>
          </a:p>
          <a:p>
            <a:pPr lvl="1"/>
            <a:endParaRPr lang="en-US" dirty="0"/>
          </a:p>
          <a:p>
            <a:pPr lvl="1"/>
            <a:r>
              <a:rPr lang="en-US" dirty="0"/>
              <a:t>Fund 250 is the lab fees account and is used for student activities. </a:t>
            </a:r>
            <a:endParaRPr lang="en-US" dirty="0" smtClean="0"/>
          </a:p>
          <a:p>
            <a:pPr marL="393192" lvl="1" indent="0">
              <a:buNone/>
            </a:pPr>
            <a:r>
              <a:rPr lang="en-US" dirty="0" smtClean="0">
                <a:solidFill>
                  <a:srgbClr val="0070C0"/>
                </a:solidFill>
                <a:hlinkClick r:id="rId2" action="ppaction://hlinkfile"/>
              </a:rPr>
              <a:t>See </a:t>
            </a:r>
            <a:r>
              <a:rPr lang="en-US" dirty="0">
                <a:solidFill>
                  <a:srgbClr val="0070C0"/>
                </a:solidFill>
                <a:hlinkClick r:id="rId2" action="ppaction://hlinkfile"/>
              </a:rPr>
              <a:t>Exhibit </a:t>
            </a:r>
            <a:r>
              <a:rPr lang="en-US" dirty="0" smtClean="0">
                <a:solidFill>
                  <a:srgbClr val="0070C0"/>
                </a:solidFill>
                <a:hlinkClick r:id="rId2" action="ppaction://hlinkfile"/>
              </a:rPr>
              <a:t>4.2A</a:t>
            </a:r>
            <a:endParaRPr lang="en-US" dirty="0" smtClean="0">
              <a:solidFill>
                <a:srgbClr val="0070C0"/>
              </a:solidFill>
            </a:endParaRPr>
          </a:p>
          <a:p>
            <a:pPr lvl="1"/>
            <a:endParaRPr lang="en-US" dirty="0" smtClean="0"/>
          </a:p>
          <a:p>
            <a:pPr lvl="1"/>
            <a:r>
              <a:rPr lang="en-US" dirty="0" smtClean="0"/>
              <a:t>Last Quarter Account overview </a:t>
            </a:r>
          </a:p>
          <a:p>
            <a:pPr marL="393192" lvl="1" indent="0">
              <a:buNone/>
            </a:pPr>
            <a:r>
              <a:rPr lang="en-US" dirty="0" smtClean="0">
                <a:solidFill>
                  <a:srgbClr val="0070C0"/>
                </a:solidFill>
                <a:hlinkClick r:id="rId3" action="ppaction://hlinkfile"/>
              </a:rPr>
              <a:t>See Exhibit 4.2B</a:t>
            </a:r>
            <a:endParaRPr lang="en-US" dirty="0">
              <a:solidFill>
                <a:srgbClr val="0070C0"/>
              </a:solidFill>
            </a:endParaRPr>
          </a:p>
          <a:p>
            <a:pPr lvl="1"/>
            <a:endParaRPr lang="en-US" dirty="0"/>
          </a:p>
          <a:p>
            <a:pPr marL="393192" lvl="1" indent="0">
              <a:buNone/>
            </a:pPr>
            <a:endParaRPr lang="en-US" dirty="0"/>
          </a:p>
        </p:txBody>
      </p:sp>
    </p:spTree>
    <p:extLst>
      <p:ext uri="{BB962C8B-B14F-4D97-AF65-F5344CB8AC3E}">
        <p14:creationId xmlns:p14="http://schemas.microsoft.com/office/powerpoint/2010/main" val="3351844214"/>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5</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STUDENT SERVICES</a:t>
            </a:r>
          </a:p>
          <a:p>
            <a:r>
              <a:rPr lang="en-US" dirty="0" smtClean="0"/>
              <a:t>Systematic skills assessment, interviews, counseling services, placement, and follow-up procedures should be used.</a:t>
            </a:r>
          </a:p>
          <a:p>
            <a:endParaRPr lang="en-US" sz="2400" b="1" dirty="0"/>
          </a:p>
        </p:txBody>
      </p:sp>
    </p:spTree>
    <p:extLst>
      <p:ext uri="{BB962C8B-B14F-4D97-AF65-F5344CB8AC3E}">
        <p14:creationId xmlns:p14="http://schemas.microsoft.com/office/powerpoint/2010/main" val="4273174129"/>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5.1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Learning Assessment</a:t>
            </a:r>
          </a:p>
          <a:p>
            <a:pPr lvl="1"/>
            <a:r>
              <a:rPr lang="en-US" dirty="0" smtClean="0"/>
              <a:t>Placement Testing</a:t>
            </a:r>
          </a:p>
          <a:p>
            <a:pPr marL="393192" lvl="1" indent="0">
              <a:buNone/>
            </a:pPr>
            <a:r>
              <a:rPr lang="en-US" dirty="0">
                <a:hlinkClick r:id="rId2"/>
              </a:rPr>
              <a:t>http://</a:t>
            </a:r>
            <a:r>
              <a:rPr lang="en-US" dirty="0" smtClean="0">
                <a:hlinkClick r:id="rId2"/>
              </a:rPr>
              <a:t>www.mesacc.edu/testing-services/placement-test-sample-questions</a:t>
            </a:r>
            <a:r>
              <a:rPr lang="en-US" dirty="0" smtClean="0"/>
              <a:t> </a:t>
            </a:r>
            <a:endParaRPr lang="en-US" dirty="0"/>
          </a:p>
          <a:p>
            <a:pPr lvl="1"/>
            <a:r>
              <a:rPr lang="en-US" dirty="0" smtClean="0"/>
              <a:t>Future Students Web Page</a:t>
            </a:r>
          </a:p>
          <a:p>
            <a:pPr marL="393192" lvl="1" indent="0">
              <a:buNone/>
            </a:pPr>
            <a:r>
              <a:rPr lang="en-US" dirty="0" smtClean="0">
                <a:hlinkClick r:id="rId3"/>
              </a:rPr>
              <a:t>http://www.mesacc.edu/future-students</a:t>
            </a:r>
            <a:r>
              <a:rPr lang="en-US" dirty="0" smtClean="0"/>
              <a:t> </a:t>
            </a:r>
          </a:p>
          <a:p>
            <a:pPr lvl="1"/>
            <a:r>
              <a:rPr lang="en-US" dirty="0" smtClean="0"/>
              <a:t>Student </a:t>
            </a:r>
            <a:r>
              <a:rPr lang="en-US" dirty="0"/>
              <a:t>Records</a:t>
            </a:r>
          </a:p>
          <a:p>
            <a:pPr marL="393192" lvl="1" indent="0">
              <a:buNone/>
            </a:pPr>
            <a:r>
              <a:rPr lang="en-US" dirty="0">
                <a:hlinkClick r:id="rId4"/>
              </a:rPr>
              <a:t>http://</a:t>
            </a:r>
            <a:r>
              <a:rPr lang="en-US" dirty="0" smtClean="0">
                <a:hlinkClick r:id="rId4"/>
              </a:rPr>
              <a:t>www.mesacc.edu/admissions-records/become-student-mcc</a:t>
            </a:r>
            <a:r>
              <a:rPr lang="en-US" dirty="0" smtClean="0"/>
              <a:t>  </a:t>
            </a:r>
            <a:endParaRPr lang="en-US" dirty="0"/>
          </a:p>
          <a:p>
            <a:pPr lvl="1"/>
            <a:r>
              <a:rPr lang="en-US" dirty="0"/>
              <a:t>Permanent records of all students, former and current, are available in our Student Information System (SIS) housed in Admissions/Records building and accessible via online</a:t>
            </a:r>
            <a:r>
              <a:rPr lang="en-US" dirty="0" smtClean="0"/>
              <a:t>.</a:t>
            </a:r>
          </a:p>
          <a:p>
            <a:pPr lvl="1"/>
            <a:r>
              <a:rPr lang="en-US" dirty="0" smtClean="0"/>
              <a:t>Course Catalog/Brochure</a:t>
            </a:r>
          </a:p>
          <a:p>
            <a:pPr marL="393192" lvl="1" indent="0">
              <a:buNone/>
            </a:pPr>
            <a:r>
              <a:rPr lang="en-US" dirty="0">
                <a:hlinkClick r:id="rId5"/>
              </a:rPr>
              <a:t>http://</a:t>
            </a:r>
            <a:r>
              <a:rPr lang="en-US" dirty="0" smtClean="0">
                <a:hlinkClick r:id="rId5"/>
              </a:rPr>
              <a:t>www.mesacc.edu/programs/career-pathways/transportation-distribution-logistics</a:t>
            </a:r>
            <a:r>
              <a:rPr lang="en-US" dirty="0" smtClean="0"/>
              <a:t> </a:t>
            </a:r>
          </a:p>
          <a:p>
            <a:pPr lvl="1"/>
            <a:r>
              <a:rPr lang="en-US" dirty="0" smtClean="0"/>
              <a:t>Course Sequence</a:t>
            </a:r>
          </a:p>
          <a:p>
            <a:pPr marL="448056" lvl="1" indent="0">
              <a:buNone/>
            </a:pPr>
            <a:r>
              <a:rPr lang="en-US" dirty="0">
                <a:hlinkClick r:id="rId6"/>
              </a:rPr>
              <a:t>http://</a:t>
            </a:r>
            <a:r>
              <a:rPr lang="en-US" dirty="0" smtClean="0">
                <a:hlinkClick r:id="rId6"/>
              </a:rPr>
              <a:t>www.mesacc.edu/programs/course-sequences/automotive-performance-technology-aas</a:t>
            </a:r>
            <a:r>
              <a:rPr lang="en-US" dirty="0" smtClean="0"/>
              <a:t> </a:t>
            </a:r>
            <a:endParaRPr lang="en-US" dirty="0"/>
          </a:p>
        </p:txBody>
      </p:sp>
    </p:spTree>
    <p:extLst>
      <p:ext uri="{BB962C8B-B14F-4D97-AF65-F5344CB8AC3E}">
        <p14:creationId xmlns:p14="http://schemas.microsoft.com/office/powerpoint/2010/main" val="3246798274"/>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5.2</a:t>
            </a:r>
            <a:endParaRPr lang="en-US" dirty="0"/>
          </a:p>
        </p:txBody>
      </p:sp>
      <p:sp>
        <p:nvSpPr>
          <p:cNvPr id="3" name="Content Placeholder 2"/>
          <p:cNvSpPr>
            <a:spLocks noGrp="1"/>
          </p:cNvSpPr>
          <p:nvPr>
            <p:ph idx="1"/>
          </p:nvPr>
        </p:nvSpPr>
        <p:spPr/>
        <p:txBody>
          <a:bodyPr/>
          <a:lstStyle/>
          <a:p>
            <a:r>
              <a:rPr lang="en-US" dirty="0" smtClean="0"/>
              <a:t>Pre-admission Counseling</a:t>
            </a:r>
          </a:p>
          <a:p>
            <a:pPr lvl="1"/>
            <a:r>
              <a:rPr lang="en-US" dirty="0"/>
              <a:t>Academic Advisors are Here to </a:t>
            </a:r>
            <a:r>
              <a:rPr lang="en-US" dirty="0" smtClean="0"/>
              <a:t>Help</a:t>
            </a:r>
          </a:p>
          <a:p>
            <a:pPr marL="393192" lvl="1" indent="0">
              <a:buNone/>
            </a:pPr>
            <a:r>
              <a:rPr lang="en-US" dirty="0">
                <a:hlinkClick r:id="rId2"/>
              </a:rPr>
              <a:t>http://</a:t>
            </a:r>
            <a:r>
              <a:rPr lang="en-US" dirty="0" smtClean="0">
                <a:hlinkClick r:id="rId2"/>
              </a:rPr>
              <a:t>www.mesacc.edu/academic-advisement</a:t>
            </a:r>
            <a:r>
              <a:rPr lang="en-US" dirty="0" smtClean="0"/>
              <a:t> </a:t>
            </a:r>
            <a:endParaRPr lang="en-US" dirty="0"/>
          </a:p>
          <a:p>
            <a:pPr lvl="1"/>
            <a:endParaRPr lang="en-US" dirty="0" smtClean="0"/>
          </a:p>
          <a:p>
            <a:pPr lvl="1"/>
            <a:r>
              <a:rPr lang="en-US" dirty="0" smtClean="0"/>
              <a:t>Automotive Careers</a:t>
            </a:r>
          </a:p>
          <a:p>
            <a:pPr marL="393192" lvl="1" indent="0">
              <a:buNone/>
            </a:pPr>
            <a:r>
              <a:rPr lang="en-US" dirty="0">
                <a:hlinkClick r:id="rId3"/>
              </a:rPr>
              <a:t>http://</a:t>
            </a:r>
            <a:r>
              <a:rPr lang="en-US" dirty="0" smtClean="0">
                <a:hlinkClick r:id="rId3"/>
              </a:rPr>
              <a:t>www.mesacc.edu/programs/ge/gedt-001077-47.0604.htm</a:t>
            </a:r>
            <a:r>
              <a:rPr lang="en-US" dirty="0" smtClean="0"/>
              <a:t> </a:t>
            </a:r>
          </a:p>
          <a:p>
            <a:pPr marL="393192" lvl="1" indent="0">
              <a:buNone/>
            </a:pPr>
            <a:endParaRPr lang="en-US" dirty="0"/>
          </a:p>
          <a:p>
            <a:pPr marL="393192" lvl="1" indent="0">
              <a:buNone/>
            </a:pPr>
            <a:r>
              <a:rPr lang="en-US" dirty="0">
                <a:hlinkClick r:id="rId3"/>
              </a:rPr>
              <a:t>http://</a:t>
            </a:r>
            <a:r>
              <a:rPr lang="en-US" dirty="0" smtClean="0">
                <a:hlinkClick r:id="rId3"/>
              </a:rPr>
              <a:t>www.mesacc.edu/programs/ge/gedt-001077-47.0604.htm</a:t>
            </a:r>
            <a:r>
              <a:rPr lang="en-US" dirty="0" smtClean="0"/>
              <a:t> </a:t>
            </a:r>
            <a:endParaRPr lang="en-US" dirty="0"/>
          </a:p>
        </p:txBody>
      </p:sp>
    </p:spTree>
    <p:extLst>
      <p:ext uri="{BB962C8B-B14F-4D97-AF65-F5344CB8AC3E}">
        <p14:creationId xmlns:p14="http://schemas.microsoft.com/office/powerpoint/2010/main" val="793486437"/>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5.3</a:t>
            </a:r>
            <a:endParaRPr lang="en-US" dirty="0"/>
          </a:p>
        </p:txBody>
      </p:sp>
      <p:sp>
        <p:nvSpPr>
          <p:cNvPr id="3" name="Content Placeholder 2"/>
          <p:cNvSpPr>
            <a:spLocks noGrp="1"/>
          </p:cNvSpPr>
          <p:nvPr>
            <p:ph idx="1"/>
          </p:nvPr>
        </p:nvSpPr>
        <p:spPr/>
        <p:txBody>
          <a:bodyPr/>
          <a:lstStyle/>
          <a:p>
            <a:r>
              <a:rPr lang="en-US" dirty="0" smtClean="0"/>
              <a:t>Placement</a:t>
            </a:r>
          </a:p>
          <a:p>
            <a:pPr lvl="1"/>
            <a:r>
              <a:rPr lang="en-US" dirty="0" smtClean="0"/>
              <a:t>Job Search</a:t>
            </a:r>
            <a:endParaRPr lang="en-US" dirty="0"/>
          </a:p>
          <a:p>
            <a:pPr marL="393192" lvl="1" indent="0">
              <a:buNone/>
            </a:pPr>
            <a:r>
              <a:rPr lang="en-US" dirty="0">
                <a:hlinkClick r:id="rId2"/>
              </a:rPr>
              <a:t>http://</a:t>
            </a:r>
            <a:r>
              <a:rPr lang="en-US" dirty="0" smtClean="0">
                <a:hlinkClick r:id="rId2"/>
              </a:rPr>
              <a:t>www.mesacc.edu/career/job-search</a:t>
            </a:r>
            <a:r>
              <a:rPr lang="en-US" dirty="0" smtClean="0"/>
              <a:t> </a:t>
            </a:r>
          </a:p>
          <a:p>
            <a:pPr lvl="1"/>
            <a:r>
              <a:rPr lang="en-US" dirty="0" smtClean="0"/>
              <a:t>Job Placement</a:t>
            </a:r>
          </a:p>
          <a:p>
            <a:pPr marL="393192" lvl="1" indent="0">
              <a:buNone/>
            </a:pPr>
            <a:r>
              <a:rPr lang="en-US" dirty="0">
                <a:hlinkClick r:id="rId3"/>
              </a:rPr>
              <a:t>http://</a:t>
            </a:r>
            <a:r>
              <a:rPr lang="en-US" dirty="0" smtClean="0">
                <a:hlinkClick r:id="rId3"/>
              </a:rPr>
              <a:t>www.mesacc.edu/programs/ge/gedt-001077-47.0604.htm</a:t>
            </a:r>
            <a:r>
              <a:rPr lang="en-US" dirty="0" smtClean="0"/>
              <a:t> </a:t>
            </a:r>
            <a:endParaRPr lang="en-US" dirty="0"/>
          </a:p>
          <a:p>
            <a:pPr lvl="1"/>
            <a:r>
              <a:rPr lang="en-US" dirty="0" smtClean="0"/>
              <a:t>Career </a:t>
            </a:r>
            <a:r>
              <a:rPr lang="en-US" dirty="0"/>
              <a:t>Services</a:t>
            </a:r>
            <a:endParaRPr lang="en-US" dirty="0" smtClean="0"/>
          </a:p>
          <a:p>
            <a:pPr marL="393192" lvl="1" indent="0">
              <a:buNone/>
            </a:pPr>
            <a:r>
              <a:rPr lang="en-US" dirty="0" smtClean="0">
                <a:hlinkClick r:id="rId4"/>
              </a:rPr>
              <a:t>http</a:t>
            </a:r>
            <a:r>
              <a:rPr lang="en-US" dirty="0">
                <a:hlinkClick r:id="rId4"/>
              </a:rPr>
              <a:t>://</a:t>
            </a:r>
            <a:r>
              <a:rPr lang="en-US" dirty="0" smtClean="0">
                <a:hlinkClick r:id="rId4"/>
              </a:rPr>
              <a:t>www.mesacc.edu/career</a:t>
            </a:r>
            <a:r>
              <a:rPr lang="en-US" dirty="0" smtClean="0"/>
              <a:t> </a:t>
            </a:r>
            <a:endParaRPr lang="en-US" dirty="0"/>
          </a:p>
        </p:txBody>
      </p:sp>
    </p:spTree>
    <p:extLst>
      <p:ext uri="{BB962C8B-B14F-4D97-AF65-F5344CB8AC3E}">
        <p14:creationId xmlns:p14="http://schemas.microsoft.com/office/powerpoint/2010/main" val="1179933294"/>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5.4</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Annual Follow-up</a:t>
            </a:r>
          </a:p>
          <a:p>
            <a:pPr lvl="1"/>
            <a:r>
              <a:rPr lang="en-US" dirty="0"/>
              <a:t>Office of Research &amp; Planning follows up with graduated students </a:t>
            </a:r>
            <a:r>
              <a:rPr lang="en-US" dirty="0" smtClean="0"/>
              <a:t>for all CTE programs </a:t>
            </a:r>
            <a:r>
              <a:rPr lang="en-US" dirty="0"/>
              <a:t>and prepares data </a:t>
            </a:r>
            <a:endParaRPr lang="en-US" dirty="0" smtClean="0"/>
          </a:p>
          <a:p>
            <a:pPr marL="393192" lvl="1" indent="0">
              <a:buNone/>
            </a:pPr>
            <a:r>
              <a:rPr lang="en-US" dirty="0">
                <a:hlinkClick r:id="rId2"/>
              </a:rPr>
              <a:t>http://</a:t>
            </a:r>
            <a:r>
              <a:rPr lang="en-US" dirty="0" smtClean="0">
                <a:hlinkClick r:id="rId2"/>
              </a:rPr>
              <a:t>www.mesacc.edu/sites/default/files/pages/section/about-mcc/office-research-planning/MCC%20Degrees%20and%20Certificates%20by%20Title%20FY2013.pdf</a:t>
            </a:r>
            <a:r>
              <a:rPr lang="en-US" dirty="0" smtClean="0"/>
              <a:t> </a:t>
            </a:r>
          </a:p>
          <a:p>
            <a:pPr lvl="1"/>
            <a:r>
              <a:rPr lang="en-US" dirty="0" smtClean="0"/>
              <a:t>Office of Research &amp; Planning</a:t>
            </a:r>
          </a:p>
          <a:p>
            <a:pPr marL="393192" lvl="1" indent="0">
              <a:buNone/>
            </a:pPr>
            <a:r>
              <a:rPr lang="en-US" dirty="0" smtClean="0">
                <a:hlinkClick r:id="rId3"/>
              </a:rPr>
              <a:t>http</a:t>
            </a:r>
            <a:r>
              <a:rPr lang="en-US" dirty="0">
                <a:hlinkClick r:id="rId3"/>
              </a:rPr>
              <a:t>://</a:t>
            </a:r>
            <a:r>
              <a:rPr lang="en-US" dirty="0" smtClean="0">
                <a:hlinkClick r:id="rId3"/>
              </a:rPr>
              <a:t>www.mesacc.edu/sites/default/files/pages/section/about-mcc/office-research-planning/MCC%20Key%20Performance%20Indicators_12-05-2013.pdf</a:t>
            </a:r>
            <a:endParaRPr lang="en-US" dirty="0" smtClean="0"/>
          </a:p>
          <a:p>
            <a:pPr lvl="1"/>
            <a:r>
              <a:rPr lang="en-US" dirty="0" smtClean="0"/>
              <a:t>Student Graduate Survey </a:t>
            </a:r>
            <a:r>
              <a:rPr lang="en-US" dirty="0" smtClean="0">
                <a:hlinkClick r:id="rId4" action="ppaction://hlinkfile"/>
              </a:rPr>
              <a:t>See Exhibit 5.4A</a:t>
            </a:r>
            <a:endParaRPr lang="en-US" dirty="0" smtClean="0"/>
          </a:p>
          <a:p>
            <a:pPr lvl="1"/>
            <a:r>
              <a:rPr lang="en-US" dirty="0" smtClean="0"/>
              <a:t>Office </a:t>
            </a:r>
            <a:r>
              <a:rPr lang="en-US" dirty="0"/>
              <a:t>of Research &amp; </a:t>
            </a:r>
            <a:r>
              <a:rPr lang="en-US" dirty="0" smtClean="0"/>
              <a:t>Planning</a:t>
            </a:r>
          </a:p>
          <a:p>
            <a:pPr marL="393192" lvl="1" indent="0">
              <a:buNone/>
            </a:pPr>
            <a:r>
              <a:rPr lang="en-US" dirty="0">
                <a:hlinkClick r:id="rId5"/>
              </a:rPr>
              <a:t>http://</a:t>
            </a:r>
            <a:r>
              <a:rPr lang="en-US" dirty="0" smtClean="0">
                <a:hlinkClick r:id="rId5"/>
              </a:rPr>
              <a:t>www.mesacc.edu/about/office-research-planning</a:t>
            </a:r>
            <a:r>
              <a:rPr lang="en-US" dirty="0" smtClean="0"/>
              <a:t>  </a:t>
            </a:r>
          </a:p>
          <a:p>
            <a:pPr marL="393192" lvl="1" indent="0">
              <a:buNone/>
            </a:pPr>
            <a:endParaRPr lang="en-US" dirty="0"/>
          </a:p>
        </p:txBody>
      </p:sp>
    </p:spTree>
    <p:extLst>
      <p:ext uri="{BB962C8B-B14F-4D97-AF65-F5344CB8AC3E}">
        <p14:creationId xmlns:p14="http://schemas.microsoft.com/office/powerpoint/2010/main" val="1073254808"/>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6</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ADVISORY COMMITTEE</a:t>
            </a:r>
          </a:p>
          <a:p>
            <a:endParaRPr lang="en-US" sz="2400" b="1" dirty="0"/>
          </a:p>
        </p:txBody>
      </p:sp>
    </p:spTree>
    <p:extLst>
      <p:ext uri="{BB962C8B-B14F-4D97-AF65-F5344CB8AC3E}">
        <p14:creationId xmlns:p14="http://schemas.microsoft.com/office/powerpoint/2010/main" val="1983736285"/>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Standard 1.1</a:t>
            </a:r>
            <a:endParaRPr lang="en-US" dirty="0"/>
          </a:p>
        </p:txBody>
      </p:sp>
      <p:sp>
        <p:nvSpPr>
          <p:cNvPr id="5" name="Text Placeholder 4"/>
          <p:cNvSpPr>
            <a:spLocks noGrp="1"/>
          </p:cNvSpPr>
          <p:nvPr>
            <p:ph type="body" idx="1"/>
          </p:nvPr>
        </p:nvSpPr>
        <p:spPr/>
        <p:txBody>
          <a:bodyPr/>
          <a:lstStyle/>
          <a:p>
            <a:r>
              <a:rPr lang="en-US" dirty="0"/>
              <a:t>Employment </a:t>
            </a:r>
            <a:r>
              <a:rPr lang="en-US" dirty="0" smtClean="0"/>
              <a:t>Potential</a:t>
            </a:r>
            <a:endParaRPr lang="en-US" dirty="0"/>
          </a:p>
          <a:p>
            <a:endParaRPr lang="en-US" dirty="0"/>
          </a:p>
        </p:txBody>
      </p:sp>
      <p:sp>
        <p:nvSpPr>
          <p:cNvPr id="6" name="Text Placeholder 5"/>
          <p:cNvSpPr>
            <a:spLocks noGrp="1"/>
          </p:cNvSpPr>
          <p:nvPr>
            <p:ph type="body" sz="half" idx="3"/>
          </p:nvPr>
        </p:nvSpPr>
        <p:spPr/>
        <p:txBody>
          <a:bodyPr/>
          <a:lstStyle/>
          <a:p>
            <a:r>
              <a:rPr lang="en-US" dirty="0" smtClean="0"/>
              <a:t>Dealerships</a:t>
            </a:r>
            <a:endParaRPr lang="en-US" dirty="0"/>
          </a:p>
          <a:p>
            <a:endParaRPr lang="en-US" dirty="0"/>
          </a:p>
        </p:txBody>
      </p:sp>
      <p:sp>
        <p:nvSpPr>
          <p:cNvPr id="3" name="Content Placeholder 2"/>
          <p:cNvSpPr>
            <a:spLocks noGrp="1"/>
          </p:cNvSpPr>
          <p:nvPr>
            <p:ph sz="quarter" idx="2"/>
          </p:nvPr>
        </p:nvSpPr>
        <p:spPr>
          <a:xfrm>
            <a:off x="457200" y="2209800"/>
            <a:ext cx="4040188" cy="4150520"/>
          </a:xfrm>
        </p:spPr>
        <p:txBody>
          <a:bodyPr>
            <a:normAutofit/>
          </a:bodyPr>
          <a:lstStyle/>
          <a:p>
            <a:pPr lvl="1"/>
            <a:r>
              <a:rPr lang="en-US" sz="1000" dirty="0" smtClean="0"/>
              <a:t>Chapman Ford                                 </a:t>
            </a:r>
          </a:p>
          <a:p>
            <a:pPr lvl="1"/>
            <a:r>
              <a:rPr lang="en-US" sz="1000" dirty="0" smtClean="0"/>
              <a:t>Airpark Chrysler Jeep                      </a:t>
            </a:r>
          </a:p>
          <a:p>
            <a:pPr lvl="1"/>
            <a:r>
              <a:rPr lang="en-US" sz="1000" dirty="0" smtClean="0"/>
              <a:t>Audi of Chandler                       </a:t>
            </a:r>
          </a:p>
          <a:p>
            <a:pPr lvl="1"/>
            <a:r>
              <a:rPr lang="en-US" sz="1000" dirty="0" smtClean="0"/>
              <a:t>Acura of Tempe                          </a:t>
            </a:r>
          </a:p>
          <a:p>
            <a:pPr lvl="1"/>
            <a:r>
              <a:rPr lang="en-US" sz="1000" dirty="0" smtClean="0"/>
              <a:t>Belle Ford                                     </a:t>
            </a:r>
          </a:p>
          <a:p>
            <a:pPr lvl="1"/>
            <a:r>
              <a:rPr lang="en-US" sz="1000" dirty="0" smtClean="0"/>
              <a:t>Berge Mazda VW                           </a:t>
            </a:r>
          </a:p>
          <a:p>
            <a:pPr lvl="1"/>
            <a:r>
              <a:rPr lang="en-US" sz="1000" dirty="0" smtClean="0"/>
              <a:t>Big 2 Mitsubishi and Big 2 Toyota</a:t>
            </a:r>
          </a:p>
          <a:p>
            <a:pPr lvl="1"/>
            <a:r>
              <a:rPr lang="en-US" sz="1000" dirty="0" smtClean="0"/>
              <a:t>Brown and Brown Chevrolet            </a:t>
            </a:r>
          </a:p>
          <a:p>
            <a:pPr lvl="1"/>
            <a:r>
              <a:rPr lang="en-US" sz="1000" dirty="0" smtClean="0"/>
              <a:t>Camelback Toyota</a:t>
            </a:r>
          </a:p>
          <a:p>
            <a:pPr lvl="1"/>
            <a:r>
              <a:rPr lang="en-US" sz="1000" dirty="0" smtClean="0"/>
              <a:t>Cardinal Way Mazda</a:t>
            </a:r>
          </a:p>
          <a:p>
            <a:pPr lvl="1"/>
            <a:r>
              <a:rPr lang="en-US" sz="1000" dirty="0" smtClean="0"/>
              <a:t>Chapman Chevrolet</a:t>
            </a:r>
          </a:p>
          <a:p>
            <a:pPr lvl="1"/>
            <a:r>
              <a:rPr lang="en-US" sz="1000" dirty="0" smtClean="0"/>
              <a:t>Coulter Cadillac of Tempe</a:t>
            </a:r>
          </a:p>
          <a:p>
            <a:pPr lvl="1"/>
            <a:r>
              <a:rPr lang="en-US" sz="1000" dirty="0" err="1" smtClean="0"/>
              <a:t>Colltesy</a:t>
            </a:r>
            <a:r>
              <a:rPr lang="en-US" sz="1000" dirty="0" smtClean="0"/>
              <a:t> Chevrolet</a:t>
            </a:r>
          </a:p>
          <a:p>
            <a:pPr lvl="1"/>
            <a:r>
              <a:rPr lang="en-US" sz="1000" dirty="0" smtClean="0"/>
              <a:t>Tempe KIA</a:t>
            </a:r>
          </a:p>
          <a:p>
            <a:pPr lvl="1"/>
            <a:r>
              <a:rPr lang="en-US" sz="1000" dirty="0" err="1" smtClean="0"/>
              <a:t>Thorobred</a:t>
            </a:r>
            <a:r>
              <a:rPr lang="en-US" sz="1000" dirty="0" smtClean="0"/>
              <a:t> Chevrolet</a:t>
            </a:r>
          </a:p>
          <a:p>
            <a:pPr lvl="1"/>
            <a:r>
              <a:rPr lang="en-US" sz="1000" dirty="0" smtClean="0"/>
              <a:t>Van Chevrolet</a:t>
            </a:r>
          </a:p>
          <a:p>
            <a:pPr lvl="1"/>
            <a:r>
              <a:rPr lang="en-US" sz="1000" dirty="0" smtClean="0"/>
              <a:t>Nissan of Scottsdale</a:t>
            </a:r>
          </a:p>
          <a:p>
            <a:pPr lvl="1"/>
            <a:r>
              <a:rPr lang="en-US" sz="1000" dirty="0" smtClean="0"/>
              <a:t>Pinnacle Nissan</a:t>
            </a:r>
          </a:p>
          <a:p>
            <a:pPr lvl="1"/>
            <a:r>
              <a:rPr lang="en-US" sz="1000" dirty="0" smtClean="0"/>
              <a:t>Power Nissan Chandler</a:t>
            </a:r>
          </a:p>
          <a:p>
            <a:pPr lvl="1"/>
            <a:r>
              <a:rPr lang="en-US" sz="1000" dirty="0" smtClean="0"/>
              <a:t>Power Toyota and Power Scottsdale</a:t>
            </a:r>
          </a:p>
          <a:p>
            <a:pPr lvl="1"/>
            <a:r>
              <a:rPr lang="en-US" sz="1000" dirty="0" smtClean="0"/>
              <a:t>Riverview Nissan and Toyota</a:t>
            </a:r>
          </a:p>
          <a:p>
            <a:pPr lvl="1"/>
            <a:endParaRPr lang="en-US" sz="1200" dirty="0" smtClean="0"/>
          </a:p>
          <a:p>
            <a:pPr lvl="1"/>
            <a:endParaRPr lang="en-US" sz="1200" dirty="0" smtClean="0"/>
          </a:p>
          <a:p>
            <a:pPr lvl="1"/>
            <a:endParaRPr lang="en-US" sz="1200" dirty="0" smtClean="0"/>
          </a:p>
          <a:p>
            <a:pPr marL="393192" lvl="1" indent="0">
              <a:buNone/>
            </a:pPr>
            <a:endParaRPr lang="en-US" sz="800" dirty="0"/>
          </a:p>
        </p:txBody>
      </p:sp>
      <p:sp>
        <p:nvSpPr>
          <p:cNvPr id="7" name="Content Placeholder 6"/>
          <p:cNvSpPr>
            <a:spLocks noGrp="1"/>
          </p:cNvSpPr>
          <p:nvPr>
            <p:ph sz="quarter" idx="4"/>
          </p:nvPr>
        </p:nvSpPr>
        <p:spPr>
          <a:xfrm>
            <a:off x="4645025" y="2209800"/>
            <a:ext cx="4041775" cy="4150520"/>
          </a:xfrm>
        </p:spPr>
        <p:txBody>
          <a:bodyPr>
            <a:normAutofit/>
          </a:bodyPr>
          <a:lstStyle/>
          <a:p>
            <a:r>
              <a:rPr lang="en-US" sz="1000" dirty="0" err="1" smtClean="0"/>
              <a:t>Coury</a:t>
            </a:r>
            <a:r>
              <a:rPr lang="en-US" sz="1000" dirty="0" smtClean="0"/>
              <a:t> </a:t>
            </a:r>
            <a:r>
              <a:rPr lang="en-US" sz="1000" dirty="0"/>
              <a:t>Buick GMC</a:t>
            </a:r>
          </a:p>
          <a:p>
            <a:r>
              <a:rPr lang="en-US" sz="1000" dirty="0" smtClean="0"/>
              <a:t>Earnhardt Dodge, Ford, Mazda, Nissan, and Toyota</a:t>
            </a:r>
            <a:endParaRPr lang="en-US" sz="1000" dirty="0"/>
          </a:p>
          <a:p>
            <a:r>
              <a:rPr lang="en-US" sz="1000" dirty="0" smtClean="0"/>
              <a:t>Fiesta Lincoln Mercury</a:t>
            </a:r>
          </a:p>
          <a:p>
            <a:r>
              <a:rPr lang="en-US" sz="1000" dirty="0" smtClean="0"/>
              <a:t>Freeway Chevrolet</a:t>
            </a:r>
          </a:p>
          <a:p>
            <a:r>
              <a:rPr lang="en-US" sz="1000" dirty="0" smtClean="0"/>
              <a:t>Honda of Superstition Springs</a:t>
            </a:r>
          </a:p>
          <a:p>
            <a:r>
              <a:rPr lang="en-US" sz="1000" dirty="0" smtClean="0"/>
              <a:t>Home Hyundai</a:t>
            </a:r>
          </a:p>
          <a:p>
            <a:r>
              <a:rPr lang="en-US" sz="1000" dirty="0" smtClean="0"/>
              <a:t>Home Kia</a:t>
            </a:r>
          </a:p>
          <a:p>
            <a:r>
              <a:rPr lang="en-US" sz="1000" dirty="0" smtClean="0"/>
              <a:t>Infinity of Scottsdale</a:t>
            </a:r>
          </a:p>
          <a:p>
            <a:r>
              <a:rPr lang="en-US" sz="1000" dirty="0" err="1" smtClean="0"/>
              <a:t>Kachina</a:t>
            </a:r>
            <a:r>
              <a:rPr lang="en-US" sz="1000" dirty="0" smtClean="0"/>
              <a:t> Cadillac Hummer</a:t>
            </a:r>
          </a:p>
          <a:p>
            <a:r>
              <a:rPr lang="en-US" sz="1000" dirty="0" smtClean="0"/>
              <a:t>Mazda of Tempe</a:t>
            </a:r>
          </a:p>
          <a:p>
            <a:r>
              <a:rPr lang="en-US" sz="1000" dirty="0" smtClean="0"/>
              <a:t>Power Chevrolet, Ford, Nissan</a:t>
            </a:r>
          </a:p>
          <a:p>
            <a:r>
              <a:rPr lang="en-US" sz="1000" dirty="0" smtClean="0"/>
              <a:t>Mercedes of Chandler</a:t>
            </a:r>
          </a:p>
          <a:p>
            <a:r>
              <a:rPr lang="en-US" sz="1000" dirty="0" smtClean="0"/>
              <a:t>Robert Home Ford</a:t>
            </a:r>
          </a:p>
          <a:p>
            <a:r>
              <a:rPr lang="en-US" sz="1000" dirty="0" smtClean="0"/>
              <a:t>San Tan Ford, Honda, Hyundai</a:t>
            </a:r>
          </a:p>
          <a:p>
            <a:r>
              <a:rPr lang="en-US" sz="1000" dirty="0" smtClean="0"/>
              <a:t>Subaru Super Store</a:t>
            </a:r>
          </a:p>
          <a:p>
            <a:r>
              <a:rPr lang="en-US" sz="1000" dirty="0" smtClean="0"/>
              <a:t>Superstition Springs Chrysler Jeep</a:t>
            </a:r>
          </a:p>
          <a:p>
            <a:r>
              <a:rPr lang="en-US" sz="1000" dirty="0"/>
              <a:t>Superstition Springs </a:t>
            </a:r>
            <a:r>
              <a:rPr lang="en-US" sz="1000" dirty="0" smtClean="0"/>
              <a:t>Infinity</a:t>
            </a:r>
          </a:p>
          <a:p>
            <a:r>
              <a:rPr lang="en-US" sz="1000" dirty="0"/>
              <a:t>Superstition Springs </a:t>
            </a:r>
            <a:r>
              <a:rPr lang="en-US" sz="1000" dirty="0" smtClean="0"/>
              <a:t>Lexus</a:t>
            </a:r>
          </a:p>
          <a:p>
            <a:r>
              <a:rPr lang="en-US" sz="1000" dirty="0"/>
              <a:t>Superstition Springs </a:t>
            </a:r>
            <a:r>
              <a:rPr lang="en-US" sz="1000" dirty="0" smtClean="0"/>
              <a:t>Toyota</a:t>
            </a:r>
          </a:p>
          <a:p>
            <a:r>
              <a:rPr lang="en-US" sz="1000" dirty="0" smtClean="0"/>
              <a:t>Tempe Dodge Chrysler</a:t>
            </a:r>
          </a:p>
          <a:p>
            <a:r>
              <a:rPr lang="en-US" sz="1000" dirty="0" smtClean="0"/>
              <a:t>H-Brown Pontiac Buick GMC</a:t>
            </a:r>
          </a:p>
          <a:p>
            <a:endParaRPr lang="en-US" sz="1000" dirty="0" smtClean="0"/>
          </a:p>
          <a:p>
            <a:pPr marL="0" indent="0">
              <a:buNone/>
            </a:pPr>
            <a:endParaRPr lang="en-US" sz="1000" dirty="0" smtClean="0"/>
          </a:p>
          <a:p>
            <a:endParaRPr lang="en-US" sz="1000" dirty="0"/>
          </a:p>
          <a:p>
            <a:endParaRPr lang="en-US" dirty="0"/>
          </a:p>
        </p:txBody>
      </p:sp>
    </p:spTree>
    <p:extLst>
      <p:ext uri="{BB962C8B-B14F-4D97-AF65-F5344CB8AC3E}">
        <p14:creationId xmlns:p14="http://schemas.microsoft.com/office/powerpoint/2010/main" val="859952308"/>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6.1</a:t>
            </a:r>
            <a:endParaRPr lang="en-US" dirty="0"/>
          </a:p>
        </p:txBody>
      </p:sp>
      <p:sp>
        <p:nvSpPr>
          <p:cNvPr id="4" name="Text Placeholder 3"/>
          <p:cNvSpPr>
            <a:spLocks noGrp="1"/>
          </p:cNvSpPr>
          <p:nvPr>
            <p:ph type="body" idx="1"/>
          </p:nvPr>
        </p:nvSpPr>
        <p:spPr/>
        <p:txBody>
          <a:bodyPr/>
          <a:lstStyle/>
          <a:p>
            <a:endParaRPr lang="en-US" dirty="0" smtClean="0"/>
          </a:p>
          <a:p>
            <a:r>
              <a:rPr lang="en-US" dirty="0" smtClean="0"/>
              <a:t>Advisory Membership</a:t>
            </a:r>
            <a:endParaRPr lang="en-US" dirty="0"/>
          </a:p>
          <a:p>
            <a:endParaRPr lang="en-US" dirty="0"/>
          </a:p>
        </p:txBody>
      </p:sp>
      <p:sp>
        <p:nvSpPr>
          <p:cNvPr id="5" name="Text Placeholder 4"/>
          <p:cNvSpPr>
            <a:spLocks noGrp="1"/>
          </p:cNvSpPr>
          <p:nvPr>
            <p:ph type="body" sz="half" idx="3"/>
          </p:nvPr>
        </p:nvSpPr>
        <p:spPr/>
        <p:txBody>
          <a:bodyPr/>
          <a:lstStyle/>
          <a:p>
            <a:r>
              <a:rPr lang="en-US" dirty="0" smtClean="0"/>
              <a:t>Advisory Meetings</a:t>
            </a:r>
            <a:endParaRPr lang="en-US" dirty="0"/>
          </a:p>
        </p:txBody>
      </p:sp>
      <p:sp>
        <p:nvSpPr>
          <p:cNvPr id="3" name="Content Placeholder 2"/>
          <p:cNvSpPr>
            <a:spLocks noGrp="1"/>
          </p:cNvSpPr>
          <p:nvPr>
            <p:ph sz="quarter" idx="2"/>
          </p:nvPr>
        </p:nvSpPr>
        <p:spPr/>
        <p:txBody>
          <a:bodyPr>
            <a:normAutofit fontScale="62500" lnSpcReduction="20000"/>
          </a:bodyPr>
          <a:lstStyle/>
          <a:p>
            <a:r>
              <a:rPr lang="en-US" dirty="0" smtClean="0"/>
              <a:t>Mike </a:t>
            </a:r>
            <a:r>
              <a:rPr lang="en-US" dirty="0"/>
              <a:t>Terry-</a:t>
            </a:r>
            <a:r>
              <a:rPr lang="en-US" dirty="0" err="1"/>
              <a:t>Thorobred</a:t>
            </a:r>
            <a:r>
              <a:rPr lang="en-US" dirty="0"/>
              <a:t> Chevrolet</a:t>
            </a:r>
          </a:p>
          <a:p>
            <a:r>
              <a:rPr lang="en-US" dirty="0"/>
              <a:t>Mike McAfee-AZ Auto Dealers </a:t>
            </a:r>
            <a:r>
              <a:rPr lang="en-US" dirty="0" err="1"/>
              <a:t>Assoc</a:t>
            </a:r>
            <a:endParaRPr lang="en-US" dirty="0"/>
          </a:p>
          <a:p>
            <a:r>
              <a:rPr lang="en-US" dirty="0"/>
              <a:t>Chris Jude-VW Proving </a:t>
            </a:r>
            <a:r>
              <a:rPr lang="en-US" dirty="0" err="1"/>
              <a:t>Gounds</a:t>
            </a:r>
            <a:endParaRPr lang="en-US" dirty="0"/>
          </a:p>
          <a:p>
            <a:r>
              <a:rPr lang="en-US" dirty="0"/>
              <a:t>Brad Watkins-</a:t>
            </a:r>
            <a:r>
              <a:rPr lang="en-US" dirty="0" err="1"/>
              <a:t>Vw</a:t>
            </a:r>
            <a:r>
              <a:rPr lang="en-US" dirty="0"/>
              <a:t> North Scottsdale</a:t>
            </a:r>
          </a:p>
          <a:p>
            <a:r>
              <a:rPr lang="en-US" dirty="0"/>
              <a:t>Dustin Donaldson-MCC Student</a:t>
            </a:r>
          </a:p>
          <a:p>
            <a:r>
              <a:rPr lang="en-US" dirty="0"/>
              <a:t>Roger </a:t>
            </a:r>
            <a:r>
              <a:rPr lang="en-US" dirty="0" smtClean="0"/>
              <a:t>Acosta-SRP </a:t>
            </a:r>
            <a:endParaRPr lang="en-US" dirty="0"/>
          </a:p>
          <a:p>
            <a:r>
              <a:rPr lang="en-US" dirty="0"/>
              <a:t>Bob Jones-Quality Transmissions</a:t>
            </a:r>
          </a:p>
          <a:p>
            <a:r>
              <a:rPr lang="en-US" dirty="0"/>
              <a:t>Norm </a:t>
            </a:r>
            <a:r>
              <a:rPr lang="en-US" dirty="0" err="1"/>
              <a:t>Balvin</a:t>
            </a:r>
            <a:r>
              <a:rPr lang="en-US" dirty="0"/>
              <a:t>-Snap On</a:t>
            </a:r>
          </a:p>
          <a:p>
            <a:r>
              <a:rPr lang="en-US" dirty="0"/>
              <a:t>Mike </a:t>
            </a:r>
            <a:r>
              <a:rPr lang="en-US" dirty="0" err="1"/>
              <a:t>Gillam</a:t>
            </a:r>
            <a:r>
              <a:rPr lang="en-US" dirty="0"/>
              <a:t>-Berge Group</a:t>
            </a:r>
          </a:p>
          <a:p>
            <a:r>
              <a:rPr lang="en-US" dirty="0"/>
              <a:t>Bob </a:t>
            </a:r>
            <a:r>
              <a:rPr lang="en-US" dirty="0" err="1"/>
              <a:t>Bonura</a:t>
            </a:r>
            <a:r>
              <a:rPr lang="en-US" dirty="0"/>
              <a:t>-MCC AS&amp;T </a:t>
            </a:r>
            <a:r>
              <a:rPr lang="en-US" dirty="0" err="1"/>
              <a:t>Dept</a:t>
            </a:r>
            <a:r>
              <a:rPr lang="en-US" dirty="0"/>
              <a:t> Chair</a:t>
            </a:r>
          </a:p>
          <a:p>
            <a:r>
              <a:rPr lang="en-US" dirty="0"/>
              <a:t>Andrew Gray-Camelback VW</a:t>
            </a:r>
          </a:p>
          <a:p>
            <a:r>
              <a:rPr lang="en-US" dirty="0"/>
              <a:t>Bryce Bond-MCC Automotive Instructor</a:t>
            </a:r>
          </a:p>
          <a:p>
            <a:r>
              <a:rPr lang="en-US" dirty="0"/>
              <a:t>Jon D’Ambrosio-MCC Auto Instructor</a:t>
            </a:r>
          </a:p>
          <a:p>
            <a:r>
              <a:rPr lang="en-US" dirty="0"/>
              <a:t>Steve </a:t>
            </a:r>
            <a:r>
              <a:rPr lang="en-US" dirty="0" err="1"/>
              <a:t>Skroch</a:t>
            </a:r>
            <a:r>
              <a:rPr lang="en-US" dirty="0"/>
              <a:t>-MCC Automotive Instructor</a:t>
            </a:r>
          </a:p>
          <a:p>
            <a:r>
              <a:rPr lang="en-US" dirty="0"/>
              <a:t>Jonathan Strait-Gilbert HS Auto Teacher</a:t>
            </a:r>
          </a:p>
          <a:p>
            <a:r>
              <a:rPr lang="en-US" dirty="0"/>
              <a:t>Randy Baker-EVIT Auto Teacher</a:t>
            </a:r>
          </a:p>
          <a:p>
            <a:r>
              <a:rPr lang="en-US" dirty="0"/>
              <a:t>Patrick Davidson-MCC Student</a:t>
            </a:r>
          </a:p>
        </p:txBody>
      </p:sp>
      <p:sp>
        <p:nvSpPr>
          <p:cNvPr id="6" name="Content Placeholder 5"/>
          <p:cNvSpPr>
            <a:spLocks noGrp="1"/>
          </p:cNvSpPr>
          <p:nvPr>
            <p:ph sz="quarter" idx="4"/>
          </p:nvPr>
        </p:nvSpPr>
        <p:spPr/>
        <p:txBody>
          <a:bodyPr>
            <a:normAutofit fontScale="85000" lnSpcReduction="20000"/>
          </a:bodyPr>
          <a:lstStyle/>
          <a:p>
            <a:pPr marL="0" indent="0">
              <a:buNone/>
            </a:pPr>
            <a:r>
              <a:rPr lang="en-US" sz="1600" dirty="0" smtClean="0"/>
              <a:t>2014-2015</a:t>
            </a:r>
          </a:p>
          <a:p>
            <a:r>
              <a:rPr lang="en-US" sz="1600" dirty="0" smtClean="0"/>
              <a:t>10/16/2014 Sign in Sheets </a:t>
            </a:r>
            <a:r>
              <a:rPr lang="en-US" sz="1600" dirty="0" smtClean="0">
                <a:hlinkClick r:id="rId2" action="ppaction://hlinkfile"/>
              </a:rPr>
              <a:t>Exhibit 6.1H</a:t>
            </a:r>
            <a:endParaRPr lang="en-US" sz="1600" dirty="0" smtClean="0"/>
          </a:p>
          <a:p>
            <a:r>
              <a:rPr lang="en-US" sz="1600" dirty="0" smtClean="0"/>
              <a:t>10/16/2014 Minutes </a:t>
            </a:r>
            <a:r>
              <a:rPr lang="en-US" sz="1600" dirty="0" smtClean="0">
                <a:hlinkClick r:id="rId3" action="ppaction://hlinkfile"/>
              </a:rPr>
              <a:t>Exhibit 6.1I</a:t>
            </a:r>
            <a:endParaRPr lang="en-US" sz="1600" dirty="0" smtClean="0"/>
          </a:p>
          <a:p>
            <a:r>
              <a:rPr lang="en-US" sz="1600" dirty="0" smtClean="0"/>
              <a:t>10/16/2014 Agenda </a:t>
            </a:r>
            <a:r>
              <a:rPr lang="en-US" sz="1600" dirty="0" smtClean="0">
                <a:hlinkClick r:id="rId4" action="ppaction://hlinkfile"/>
              </a:rPr>
              <a:t>Exhibit 6.1J</a:t>
            </a:r>
            <a:endParaRPr lang="en-US" sz="1600" dirty="0"/>
          </a:p>
          <a:p>
            <a:pPr marL="0" indent="0">
              <a:buNone/>
            </a:pPr>
            <a:r>
              <a:rPr lang="en-US" sz="1600" dirty="0" smtClean="0"/>
              <a:t>2013-2014</a:t>
            </a:r>
          </a:p>
          <a:p>
            <a:r>
              <a:rPr lang="en-US" sz="1600" dirty="0" smtClean="0"/>
              <a:t>02/26/2014 Sign </a:t>
            </a:r>
            <a:r>
              <a:rPr lang="en-US" sz="1600" dirty="0"/>
              <a:t>in Sheets </a:t>
            </a:r>
            <a:r>
              <a:rPr lang="en-US" sz="1600" dirty="0">
                <a:solidFill>
                  <a:srgbClr val="0070C0"/>
                </a:solidFill>
                <a:hlinkClick r:id="rId5" action="ppaction://hlinkfile"/>
              </a:rPr>
              <a:t>Exhibit </a:t>
            </a:r>
            <a:r>
              <a:rPr lang="en-US" sz="1600" dirty="0" smtClean="0">
                <a:solidFill>
                  <a:srgbClr val="0070C0"/>
                </a:solidFill>
                <a:hlinkClick r:id="rId5" action="ppaction://hlinkfile"/>
              </a:rPr>
              <a:t>6.1A</a:t>
            </a:r>
            <a:endParaRPr lang="en-US" sz="1600" dirty="0">
              <a:solidFill>
                <a:srgbClr val="0070C0"/>
              </a:solidFill>
            </a:endParaRPr>
          </a:p>
          <a:p>
            <a:r>
              <a:rPr lang="en-US" sz="1600" dirty="0"/>
              <a:t>02/26/2014 Minutes </a:t>
            </a:r>
            <a:r>
              <a:rPr lang="en-US" sz="1600" dirty="0">
                <a:solidFill>
                  <a:srgbClr val="0070C0"/>
                </a:solidFill>
                <a:hlinkClick r:id="rId6" action="ppaction://hlinkfile"/>
              </a:rPr>
              <a:t>Exhibit </a:t>
            </a:r>
            <a:r>
              <a:rPr lang="en-US" sz="1600" dirty="0" smtClean="0">
                <a:solidFill>
                  <a:srgbClr val="0070C0"/>
                </a:solidFill>
                <a:hlinkClick r:id="rId6" action="ppaction://hlinkfile"/>
              </a:rPr>
              <a:t>6.1B</a:t>
            </a:r>
            <a:endParaRPr lang="en-US" sz="1600" dirty="0" smtClean="0">
              <a:solidFill>
                <a:srgbClr val="0070C0"/>
              </a:solidFill>
            </a:endParaRPr>
          </a:p>
          <a:p>
            <a:r>
              <a:rPr lang="en-US" sz="1600" dirty="0"/>
              <a:t>02/26/2014 </a:t>
            </a:r>
            <a:r>
              <a:rPr lang="en-US" sz="1600" dirty="0" smtClean="0"/>
              <a:t>Agenda </a:t>
            </a:r>
            <a:r>
              <a:rPr lang="en-US" sz="1600" dirty="0" smtClean="0">
                <a:solidFill>
                  <a:srgbClr val="0070C0"/>
                </a:solidFill>
                <a:hlinkClick r:id="rId7" action="ppaction://hlinkfile"/>
              </a:rPr>
              <a:t>Exhibit 6.1C</a:t>
            </a:r>
            <a:endParaRPr lang="en-US" sz="1600" dirty="0" smtClean="0">
              <a:solidFill>
                <a:srgbClr val="0070C0"/>
              </a:solidFill>
            </a:endParaRPr>
          </a:p>
          <a:p>
            <a:pPr marL="0" indent="0">
              <a:buNone/>
            </a:pPr>
            <a:endParaRPr lang="en-US" sz="1600" dirty="0"/>
          </a:p>
          <a:p>
            <a:r>
              <a:rPr lang="en-US" sz="1600" dirty="0" smtClean="0"/>
              <a:t>04/29/2014 </a:t>
            </a:r>
            <a:r>
              <a:rPr lang="en-US" sz="1600" dirty="0"/>
              <a:t>Sign in Sheets </a:t>
            </a:r>
            <a:r>
              <a:rPr lang="en-US" sz="1600" dirty="0">
                <a:solidFill>
                  <a:srgbClr val="0070C0"/>
                </a:solidFill>
                <a:hlinkClick r:id="rId8" action="ppaction://hlinkfile"/>
              </a:rPr>
              <a:t>Exhibit </a:t>
            </a:r>
            <a:r>
              <a:rPr lang="en-US" sz="1600" dirty="0" smtClean="0">
                <a:solidFill>
                  <a:srgbClr val="0070C0"/>
                </a:solidFill>
                <a:hlinkClick r:id="rId8" action="ppaction://hlinkfile"/>
              </a:rPr>
              <a:t>6.1D</a:t>
            </a:r>
            <a:endParaRPr lang="en-US" sz="1600" dirty="0">
              <a:solidFill>
                <a:srgbClr val="0070C0"/>
              </a:solidFill>
            </a:endParaRPr>
          </a:p>
          <a:p>
            <a:r>
              <a:rPr lang="en-US" sz="1600" dirty="0"/>
              <a:t>04/29/2014 Minutes </a:t>
            </a:r>
            <a:r>
              <a:rPr lang="en-US" sz="1600" dirty="0">
                <a:solidFill>
                  <a:srgbClr val="0070C0"/>
                </a:solidFill>
                <a:hlinkClick r:id="rId9" action="ppaction://hlinkfile"/>
              </a:rPr>
              <a:t>Exhibit </a:t>
            </a:r>
            <a:r>
              <a:rPr lang="en-US" sz="1600" dirty="0" smtClean="0">
                <a:solidFill>
                  <a:srgbClr val="0070C0"/>
                </a:solidFill>
                <a:hlinkClick r:id="rId9" action="ppaction://hlinkfile"/>
              </a:rPr>
              <a:t>6.1E</a:t>
            </a:r>
            <a:endParaRPr lang="en-US" sz="1600" dirty="0" smtClean="0">
              <a:solidFill>
                <a:srgbClr val="0070C0"/>
              </a:solidFill>
            </a:endParaRPr>
          </a:p>
          <a:p>
            <a:pPr marL="0" indent="0">
              <a:buNone/>
            </a:pPr>
            <a:endParaRPr lang="en-US" sz="1600" dirty="0"/>
          </a:p>
          <a:p>
            <a:r>
              <a:rPr lang="en-US" sz="1600" dirty="0" smtClean="0"/>
              <a:t>09/25/2013 </a:t>
            </a:r>
            <a:r>
              <a:rPr lang="en-US" sz="1600" dirty="0"/>
              <a:t>Sign in Sheets </a:t>
            </a:r>
            <a:r>
              <a:rPr lang="en-US" sz="1600" dirty="0">
                <a:solidFill>
                  <a:srgbClr val="0070C0"/>
                </a:solidFill>
                <a:hlinkClick r:id="rId10" action="ppaction://hlinkfile"/>
              </a:rPr>
              <a:t>Exhibit </a:t>
            </a:r>
            <a:r>
              <a:rPr lang="en-US" sz="1600" dirty="0" smtClean="0">
                <a:solidFill>
                  <a:srgbClr val="0070C0"/>
                </a:solidFill>
                <a:hlinkClick r:id="rId10" action="ppaction://hlinkfile"/>
              </a:rPr>
              <a:t>6.1F</a:t>
            </a:r>
            <a:endParaRPr lang="en-US" sz="1600" dirty="0">
              <a:solidFill>
                <a:srgbClr val="0070C0"/>
              </a:solidFill>
            </a:endParaRPr>
          </a:p>
          <a:p>
            <a:r>
              <a:rPr lang="en-US" sz="1600" dirty="0"/>
              <a:t>09/25/2013 Minutes </a:t>
            </a:r>
            <a:r>
              <a:rPr lang="en-US" sz="1600" dirty="0">
                <a:solidFill>
                  <a:srgbClr val="0070C0"/>
                </a:solidFill>
                <a:hlinkClick r:id="rId11" action="ppaction://hlinkfile"/>
              </a:rPr>
              <a:t>Exhibit </a:t>
            </a:r>
            <a:r>
              <a:rPr lang="en-US" sz="1600" dirty="0" smtClean="0">
                <a:solidFill>
                  <a:srgbClr val="0070C0"/>
                </a:solidFill>
                <a:hlinkClick r:id="rId11" action="ppaction://hlinkfile"/>
              </a:rPr>
              <a:t>6.1G</a:t>
            </a:r>
            <a:endParaRPr lang="en-US" sz="1600" dirty="0" smtClean="0">
              <a:solidFill>
                <a:srgbClr val="0070C0"/>
              </a:solidFill>
            </a:endParaRPr>
          </a:p>
          <a:p>
            <a:pPr marL="0" indent="0">
              <a:buNone/>
            </a:pPr>
            <a:r>
              <a:rPr lang="en-US" sz="1600" dirty="0" smtClean="0"/>
              <a:t>2012-2013 &amp; 2011-2012 &amp; 2010-2011 Information NA due to retirement and electronic documents lost during computer replacement. MCC has made continuance improvement to correct this issue.</a:t>
            </a:r>
            <a:endParaRPr lang="en-US" sz="1600" dirty="0"/>
          </a:p>
          <a:p>
            <a:endParaRPr lang="en-US" sz="1600" dirty="0" smtClean="0"/>
          </a:p>
          <a:p>
            <a:pPr marL="0" indent="0">
              <a:buNone/>
            </a:pPr>
            <a:endParaRPr lang="en-US" dirty="0"/>
          </a:p>
        </p:txBody>
      </p:sp>
    </p:spTree>
    <p:extLst>
      <p:ext uri="{BB962C8B-B14F-4D97-AF65-F5344CB8AC3E}">
        <p14:creationId xmlns:p14="http://schemas.microsoft.com/office/powerpoint/2010/main" val="1783646682"/>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6.2</a:t>
            </a:r>
            <a:endParaRPr lang="en-US" dirty="0"/>
          </a:p>
        </p:txBody>
      </p:sp>
      <p:sp>
        <p:nvSpPr>
          <p:cNvPr id="3" name="Content Placeholder 2"/>
          <p:cNvSpPr>
            <a:spLocks noGrp="1"/>
          </p:cNvSpPr>
          <p:nvPr>
            <p:ph idx="1"/>
          </p:nvPr>
        </p:nvSpPr>
        <p:spPr/>
        <p:txBody>
          <a:bodyPr>
            <a:normAutofit/>
          </a:bodyPr>
          <a:lstStyle/>
          <a:p>
            <a:r>
              <a:rPr lang="en-US" dirty="0" smtClean="0"/>
              <a:t>Review of Budgeting Funds</a:t>
            </a:r>
          </a:p>
          <a:p>
            <a:pPr marL="0" indent="0">
              <a:buNone/>
            </a:pPr>
            <a:endParaRPr lang="en-US" dirty="0" smtClean="0"/>
          </a:p>
          <a:p>
            <a:pPr lvl="1"/>
            <a:r>
              <a:rPr lang="en-US" dirty="0">
                <a:solidFill>
                  <a:srgbClr val="0070C0"/>
                </a:solidFill>
              </a:rPr>
              <a:t>10/16/2014 </a:t>
            </a:r>
            <a:r>
              <a:rPr lang="en-US" dirty="0">
                <a:solidFill>
                  <a:srgbClr val="0070C0"/>
                </a:solidFill>
                <a:hlinkClick r:id="rId2" action="ppaction://hlinkfile"/>
              </a:rPr>
              <a:t>Minutes Exhibit </a:t>
            </a:r>
            <a:r>
              <a:rPr lang="en-US" dirty="0" smtClean="0">
                <a:solidFill>
                  <a:srgbClr val="0070C0"/>
                </a:solidFill>
                <a:hlinkClick r:id="rId2" action="ppaction://hlinkfile"/>
              </a:rPr>
              <a:t>6.2D</a:t>
            </a:r>
            <a:endParaRPr lang="en-US" dirty="0" smtClean="0">
              <a:solidFill>
                <a:srgbClr val="0070C0"/>
              </a:solidFill>
            </a:endParaRPr>
          </a:p>
          <a:p>
            <a:pPr marL="393192" lvl="1" indent="0">
              <a:buNone/>
            </a:pPr>
            <a:endParaRPr lang="en-US" dirty="0">
              <a:solidFill>
                <a:srgbClr val="0070C0"/>
              </a:solidFill>
            </a:endParaRPr>
          </a:p>
          <a:p>
            <a:pPr lvl="1"/>
            <a:r>
              <a:rPr lang="en-US" dirty="0" smtClean="0">
                <a:solidFill>
                  <a:srgbClr val="0070C0"/>
                </a:solidFill>
              </a:rPr>
              <a:t>02/26/2014 </a:t>
            </a:r>
            <a:r>
              <a:rPr lang="en-US" dirty="0">
                <a:solidFill>
                  <a:srgbClr val="0070C0"/>
                </a:solidFill>
                <a:hlinkClick r:id="rId3" action="ppaction://hlinkfile"/>
              </a:rPr>
              <a:t>Minutes Exhibit </a:t>
            </a:r>
            <a:r>
              <a:rPr lang="en-US" dirty="0" smtClean="0">
                <a:solidFill>
                  <a:srgbClr val="0070C0"/>
                </a:solidFill>
                <a:hlinkClick r:id="rId3" action="ppaction://hlinkfile"/>
              </a:rPr>
              <a:t>6.2A</a:t>
            </a:r>
            <a:endParaRPr lang="en-US" dirty="0">
              <a:solidFill>
                <a:srgbClr val="0070C0"/>
              </a:solidFill>
            </a:endParaRPr>
          </a:p>
          <a:p>
            <a:pPr lvl="1"/>
            <a:endParaRPr lang="en-US" dirty="0" smtClean="0">
              <a:solidFill>
                <a:srgbClr val="0070C0"/>
              </a:solidFill>
            </a:endParaRPr>
          </a:p>
          <a:p>
            <a:pPr lvl="1"/>
            <a:r>
              <a:rPr lang="en-US" dirty="0">
                <a:solidFill>
                  <a:srgbClr val="0070C0"/>
                </a:solidFill>
              </a:rPr>
              <a:t>04/29/2014 </a:t>
            </a:r>
            <a:r>
              <a:rPr lang="en-US" dirty="0">
                <a:solidFill>
                  <a:srgbClr val="0070C0"/>
                </a:solidFill>
                <a:hlinkClick r:id="rId4" action="ppaction://hlinkfile"/>
              </a:rPr>
              <a:t>Minutes Exhibit </a:t>
            </a:r>
            <a:r>
              <a:rPr lang="en-US" dirty="0" smtClean="0">
                <a:solidFill>
                  <a:srgbClr val="0070C0"/>
                </a:solidFill>
                <a:hlinkClick r:id="rId4" action="ppaction://hlinkfile"/>
              </a:rPr>
              <a:t>6.2B</a:t>
            </a:r>
            <a:endParaRPr lang="en-US" dirty="0">
              <a:solidFill>
                <a:srgbClr val="0070C0"/>
              </a:solidFill>
            </a:endParaRPr>
          </a:p>
          <a:p>
            <a:pPr lvl="1"/>
            <a:endParaRPr lang="en-US" dirty="0">
              <a:solidFill>
                <a:srgbClr val="0070C0"/>
              </a:solidFill>
            </a:endParaRPr>
          </a:p>
          <a:p>
            <a:pPr lvl="1"/>
            <a:r>
              <a:rPr lang="en-US" dirty="0">
                <a:solidFill>
                  <a:srgbClr val="0070C0"/>
                </a:solidFill>
              </a:rPr>
              <a:t> 09/25/2013 </a:t>
            </a:r>
            <a:r>
              <a:rPr lang="en-US" dirty="0">
                <a:solidFill>
                  <a:srgbClr val="0070C0"/>
                </a:solidFill>
                <a:hlinkClick r:id="rId5" action="ppaction://hlinkfile"/>
              </a:rPr>
              <a:t>Minutes Exhibit </a:t>
            </a:r>
            <a:r>
              <a:rPr lang="en-US" dirty="0" smtClean="0">
                <a:solidFill>
                  <a:srgbClr val="0070C0"/>
                </a:solidFill>
                <a:hlinkClick r:id="rId5" action="ppaction://hlinkfile"/>
              </a:rPr>
              <a:t>6.2C</a:t>
            </a:r>
            <a:endParaRPr lang="en-US" dirty="0">
              <a:solidFill>
                <a:srgbClr val="0070C0"/>
              </a:solidFill>
            </a:endParaRPr>
          </a:p>
          <a:p>
            <a:pPr marL="393192" lvl="1" indent="0">
              <a:buNone/>
            </a:pPr>
            <a:endParaRPr lang="en-US" dirty="0" smtClean="0"/>
          </a:p>
        </p:txBody>
      </p:sp>
    </p:spTree>
    <p:extLst>
      <p:ext uri="{BB962C8B-B14F-4D97-AF65-F5344CB8AC3E}">
        <p14:creationId xmlns:p14="http://schemas.microsoft.com/office/powerpoint/2010/main" val="3151644296"/>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6.3</a:t>
            </a:r>
            <a:endParaRPr lang="en-US" dirty="0"/>
          </a:p>
        </p:txBody>
      </p:sp>
      <p:sp>
        <p:nvSpPr>
          <p:cNvPr id="3" name="Content Placeholder 2"/>
          <p:cNvSpPr>
            <a:spLocks noGrp="1"/>
          </p:cNvSpPr>
          <p:nvPr>
            <p:ph idx="1"/>
          </p:nvPr>
        </p:nvSpPr>
        <p:spPr/>
        <p:txBody>
          <a:bodyPr>
            <a:normAutofit lnSpcReduction="10000"/>
          </a:bodyPr>
          <a:lstStyle/>
          <a:p>
            <a:r>
              <a:rPr lang="en-US" dirty="0" smtClean="0"/>
              <a:t>Annual Follow-up</a:t>
            </a:r>
          </a:p>
          <a:p>
            <a:pPr lvl="1"/>
            <a:r>
              <a:rPr lang="en-US" dirty="0"/>
              <a:t>Student satisfaction and program effectiveness are measured by two different methods. The first is the Instructor-Course Evaluation System. This evaluation is given to students near the end of every course. These results are kept confidential until all final grades are turned in. After each semester has ended, the Department Chair receives the survey results and shares them with the instructor. </a:t>
            </a:r>
            <a:r>
              <a:rPr lang="en-US" dirty="0">
                <a:solidFill>
                  <a:srgbClr val="0070C0"/>
                </a:solidFill>
                <a:hlinkClick r:id="rId2" action="ppaction://hlinkfile"/>
              </a:rPr>
              <a:t>See</a:t>
            </a:r>
            <a:r>
              <a:rPr lang="en-US" dirty="0">
                <a:hlinkClick r:id="rId2" action="ppaction://hlinkfile"/>
              </a:rPr>
              <a:t> </a:t>
            </a:r>
            <a:r>
              <a:rPr lang="en-US" dirty="0">
                <a:solidFill>
                  <a:srgbClr val="0070C0"/>
                </a:solidFill>
                <a:hlinkClick r:id="rId2" action="ppaction://hlinkfile"/>
              </a:rPr>
              <a:t>Exhibit </a:t>
            </a:r>
            <a:r>
              <a:rPr lang="en-US" dirty="0" smtClean="0">
                <a:solidFill>
                  <a:srgbClr val="0070C0"/>
                </a:solidFill>
                <a:hlinkClick r:id="rId2" action="ppaction://hlinkfile"/>
              </a:rPr>
              <a:t>6.3A</a:t>
            </a:r>
            <a:endParaRPr lang="en-US" dirty="0">
              <a:solidFill>
                <a:srgbClr val="0070C0"/>
              </a:solidFill>
            </a:endParaRPr>
          </a:p>
          <a:p>
            <a:pPr lvl="1"/>
            <a:r>
              <a:rPr lang="en-US" dirty="0" smtClean="0"/>
              <a:t>Student Graduate Survey </a:t>
            </a:r>
            <a:r>
              <a:rPr lang="en-US" dirty="0" smtClean="0">
                <a:hlinkClick r:id="rId3" action="ppaction://hlinkfile"/>
              </a:rPr>
              <a:t>See Exhibit 5.4A</a:t>
            </a:r>
            <a:endParaRPr lang="en-US" dirty="0" smtClean="0"/>
          </a:p>
          <a:p>
            <a:pPr lvl="1"/>
            <a:r>
              <a:rPr lang="en-US" dirty="0" smtClean="0"/>
              <a:t>The Third is Annual Advisory Members Surveys</a:t>
            </a:r>
          </a:p>
          <a:p>
            <a:pPr marL="393192" lvl="1" indent="0">
              <a:buNone/>
            </a:pPr>
            <a:r>
              <a:rPr lang="en-US" dirty="0" smtClean="0">
                <a:solidFill>
                  <a:srgbClr val="0070C0"/>
                </a:solidFill>
                <a:hlinkClick r:id="rId4" action="ppaction://hlinkfile"/>
              </a:rPr>
              <a:t>See</a:t>
            </a:r>
            <a:r>
              <a:rPr lang="en-US" dirty="0" smtClean="0">
                <a:hlinkClick r:id="rId4" action="ppaction://hlinkfile"/>
              </a:rPr>
              <a:t> </a:t>
            </a:r>
            <a:r>
              <a:rPr lang="en-US" dirty="0" smtClean="0">
                <a:solidFill>
                  <a:srgbClr val="0070C0"/>
                </a:solidFill>
                <a:hlinkClick r:id="rId4" action="ppaction://hlinkfile"/>
              </a:rPr>
              <a:t>Exhibit 6.3B</a:t>
            </a:r>
            <a:endParaRPr lang="en-US" dirty="0" smtClean="0">
              <a:solidFill>
                <a:srgbClr val="0070C0"/>
              </a:solidFill>
            </a:endParaRPr>
          </a:p>
          <a:p>
            <a:pPr lvl="1"/>
            <a:endParaRPr lang="en-US" dirty="0" smtClean="0"/>
          </a:p>
        </p:txBody>
      </p:sp>
    </p:spTree>
    <p:extLst>
      <p:ext uri="{BB962C8B-B14F-4D97-AF65-F5344CB8AC3E}">
        <p14:creationId xmlns:p14="http://schemas.microsoft.com/office/powerpoint/2010/main" val="3151644296"/>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6.4</a:t>
            </a:r>
            <a:endParaRPr lang="en-US" dirty="0"/>
          </a:p>
        </p:txBody>
      </p:sp>
      <p:sp>
        <p:nvSpPr>
          <p:cNvPr id="3" name="Content Placeholder 2"/>
          <p:cNvSpPr>
            <a:spLocks noGrp="1"/>
          </p:cNvSpPr>
          <p:nvPr>
            <p:ph idx="1"/>
          </p:nvPr>
        </p:nvSpPr>
        <p:spPr/>
        <p:txBody>
          <a:bodyPr>
            <a:normAutofit/>
          </a:bodyPr>
          <a:lstStyle/>
          <a:p>
            <a:r>
              <a:rPr lang="en-US" dirty="0" smtClean="0"/>
              <a:t>Review of Curriculum</a:t>
            </a:r>
          </a:p>
          <a:p>
            <a:endParaRPr lang="en-US" dirty="0" smtClean="0"/>
          </a:p>
          <a:p>
            <a:pPr lvl="1"/>
            <a:r>
              <a:rPr lang="en-US" dirty="0">
                <a:solidFill>
                  <a:srgbClr val="0070C0"/>
                </a:solidFill>
              </a:rPr>
              <a:t>10/16/2014 Minutes </a:t>
            </a:r>
            <a:r>
              <a:rPr lang="en-US" dirty="0">
                <a:solidFill>
                  <a:srgbClr val="0070C0"/>
                </a:solidFill>
                <a:hlinkClick r:id="rId2" action="ppaction://hlinkfile"/>
              </a:rPr>
              <a:t>Exhibit </a:t>
            </a:r>
            <a:r>
              <a:rPr lang="en-US" dirty="0" smtClean="0">
                <a:solidFill>
                  <a:srgbClr val="0070C0"/>
                </a:solidFill>
                <a:hlinkClick r:id="rId2" action="ppaction://hlinkfile"/>
              </a:rPr>
              <a:t>6.4D</a:t>
            </a:r>
            <a:endParaRPr lang="en-US" dirty="0" smtClean="0">
              <a:solidFill>
                <a:srgbClr val="0070C0"/>
              </a:solidFill>
            </a:endParaRPr>
          </a:p>
          <a:p>
            <a:pPr lvl="1"/>
            <a:endParaRPr lang="en-US" dirty="0">
              <a:solidFill>
                <a:srgbClr val="0070C0"/>
              </a:solidFill>
            </a:endParaRPr>
          </a:p>
          <a:p>
            <a:pPr lvl="1"/>
            <a:r>
              <a:rPr lang="en-US" dirty="0" smtClean="0">
                <a:solidFill>
                  <a:srgbClr val="0070C0"/>
                </a:solidFill>
              </a:rPr>
              <a:t>02/26/2014 </a:t>
            </a:r>
            <a:r>
              <a:rPr lang="en-US" dirty="0">
                <a:solidFill>
                  <a:srgbClr val="0070C0"/>
                </a:solidFill>
              </a:rPr>
              <a:t>Minutes </a:t>
            </a:r>
            <a:r>
              <a:rPr lang="en-US" dirty="0">
                <a:solidFill>
                  <a:srgbClr val="0070C0"/>
                </a:solidFill>
                <a:hlinkClick r:id="rId3" action="ppaction://hlinkfile"/>
              </a:rPr>
              <a:t>Exhibit </a:t>
            </a:r>
            <a:r>
              <a:rPr lang="en-US" dirty="0" smtClean="0">
                <a:solidFill>
                  <a:srgbClr val="0070C0"/>
                </a:solidFill>
                <a:hlinkClick r:id="rId3" action="ppaction://hlinkfile"/>
              </a:rPr>
              <a:t>6.4A</a:t>
            </a:r>
            <a:endParaRPr lang="en-US" dirty="0">
              <a:solidFill>
                <a:srgbClr val="0070C0"/>
              </a:solidFill>
            </a:endParaRPr>
          </a:p>
          <a:p>
            <a:pPr lvl="1"/>
            <a:endParaRPr lang="en-US" dirty="0">
              <a:solidFill>
                <a:srgbClr val="0070C0"/>
              </a:solidFill>
            </a:endParaRPr>
          </a:p>
          <a:p>
            <a:pPr lvl="1"/>
            <a:r>
              <a:rPr lang="en-US" dirty="0">
                <a:solidFill>
                  <a:srgbClr val="0070C0"/>
                </a:solidFill>
              </a:rPr>
              <a:t>04/29/2014 Minutes </a:t>
            </a:r>
            <a:r>
              <a:rPr lang="en-US" dirty="0">
                <a:solidFill>
                  <a:srgbClr val="0070C0"/>
                </a:solidFill>
                <a:hlinkClick r:id="rId4" action="ppaction://hlinkfile"/>
              </a:rPr>
              <a:t>Exhibit </a:t>
            </a:r>
            <a:r>
              <a:rPr lang="en-US" dirty="0" smtClean="0">
                <a:solidFill>
                  <a:srgbClr val="0070C0"/>
                </a:solidFill>
                <a:hlinkClick r:id="rId4" action="ppaction://hlinkfile"/>
              </a:rPr>
              <a:t>6.4B</a:t>
            </a:r>
            <a:endParaRPr lang="en-US" dirty="0">
              <a:solidFill>
                <a:srgbClr val="0070C0"/>
              </a:solidFill>
            </a:endParaRPr>
          </a:p>
          <a:p>
            <a:pPr lvl="1"/>
            <a:endParaRPr lang="en-US" dirty="0">
              <a:solidFill>
                <a:srgbClr val="0070C0"/>
              </a:solidFill>
            </a:endParaRPr>
          </a:p>
          <a:p>
            <a:pPr lvl="1"/>
            <a:r>
              <a:rPr lang="en-US" dirty="0">
                <a:solidFill>
                  <a:srgbClr val="0070C0"/>
                </a:solidFill>
              </a:rPr>
              <a:t> 09/25/2013 Minutes </a:t>
            </a:r>
            <a:r>
              <a:rPr lang="en-US" dirty="0" smtClean="0">
                <a:solidFill>
                  <a:srgbClr val="0070C0"/>
                </a:solidFill>
                <a:hlinkClick r:id="rId5" action="ppaction://hlinkfile"/>
              </a:rPr>
              <a:t>Exhibit 6.4C</a:t>
            </a:r>
            <a:endParaRPr lang="en-US" dirty="0">
              <a:solidFill>
                <a:srgbClr val="0070C0"/>
              </a:solidFill>
            </a:endParaRPr>
          </a:p>
        </p:txBody>
      </p:sp>
    </p:spTree>
    <p:extLst>
      <p:ext uri="{BB962C8B-B14F-4D97-AF65-F5344CB8AC3E}">
        <p14:creationId xmlns:p14="http://schemas.microsoft.com/office/powerpoint/2010/main" val="3151644296"/>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6.5</a:t>
            </a:r>
            <a:endParaRPr lang="en-US" dirty="0"/>
          </a:p>
        </p:txBody>
      </p:sp>
      <p:sp>
        <p:nvSpPr>
          <p:cNvPr id="3" name="Content Placeholder 2"/>
          <p:cNvSpPr>
            <a:spLocks noGrp="1"/>
          </p:cNvSpPr>
          <p:nvPr>
            <p:ph idx="1"/>
          </p:nvPr>
        </p:nvSpPr>
        <p:spPr/>
        <p:txBody>
          <a:bodyPr>
            <a:normAutofit lnSpcReduction="10000"/>
          </a:bodyPr>
          <a:lstStyle/>
          <a:p>
            <a:r>
              <a:rPr lang="en-US" dirty="0" smtClean="0"/>
              <a:t>Evaluation of Instruction, Tools and Equipment and Facilities</a:t>
            </a:r>
          </a:p>
          <a:p>
            <a:endParaRPr lang="en-US" dirty="0" smtClean="0"/>
          </a:p>
          <a:p>
            <a:pPr lvl="1"/>
            <a:r>
              <a:rPr lang="en-US" dirty="0" smtClean="0">
                <a:solidFill>
                  <a:srgbClr val="0070C0"/>
                </a:solidFill>
              </a:rPr>
              <a:t>10/16/2014 Minutes </a:t>
            </a:r>
            <a:r>
              <a:rPr lang="en-US" dirty="0" smtClean="0">
                <a:solidFill>
                  <a:srgbClr val="0070C0"/>
                </a:solidFill>
                <a:hlinkClick r:id="rId2" action="ppaction://hlinkfile"/>
              </a:rPr>
              <a:t>Exhibit 6.5D</a:t>
            </a:r>
            <a:endParaRPr lang="en-US" dirty="0" smtClean="0">
              <a:solidFill>
                <a:srgbClr val="0070C0"/>
              </a:solidFill>
            </a:endParaRPr>
          </a:p>
          <a:p>
            <a:pPr lvl="1"/>
            <a:endParaRPr lang="en-US" dirty="0">
              <a:solidFill>
                <a:srgbClr val="0070C0"/>
              </a:solidFill>
            </a:endParaRPr>
          </a:p>
          <a:p>
            <a:pPr lvl="1"/>
            <a:r>
              <a:rPr lang="en-US" dirty="0" smtClean="0">
                <a:solidFill>
                  <a:srgbClr val="0070C0"/>
                </a:solidFill>
              </a:rPr>
              <a:t>02/26/2014 </a:t>
            </a:r>
            <a:r>
              <a:rPr lang="en-US" dirty="0">
                <a:solidFill>
                  <a:srgbClr val="0070C0"/>
                </a:solidFill>
              </a:rPr>
              <a:t>Minutes </a:t>
            </a:r>
            <a:r>
              <a:rPr lang="en-US" dirty="0">
                <a:solidFill>
                  <a:srgbClr val="0070C0"/>
                </a:solidFill>
                <a:hlinkClick r:id="rId3" action="ppaction://hlinkfile"/>
              </a:rPr>
              <a:t>Exhibit </a:t>
            </a:r>
            <a:r>
              <a:rPr lang="en-US" dirty="0" smtClean="0">
                <a:solidFill>
                  <a:srgbClr val="0070C0"/>
                </a:solidFill>
                <a:hlinkClick r:id="rId3" action="ppaction://hlinkfile"/>
              </a:rPr>
              <a:t>6.5A</a:t>
            </a:r>
            <a:endParaRPr lang="en-US" dirty="0">
              <a:solidFill>
                <a:srgbClr val="0070C0"/>
              </a:solidFill>
            </a:endParaRPr>
          </a:p>
          <a:p>
            <a:pPr lvl="1"/>
            <a:endParaRPr lang="en-US" dirty="0">
              <a:solidFill>
                <a:srgbClr val="0070C0"/>
              </a:solidFill>
            </a:endParaRPr>
          </a:p>
          <a:p>
            <a:pPr lvl="1"/>
            <a:r>
              <a:rPr lang="en-US" dirty="0">
                <a:solidFill>
                  <a:srgbClr val="0070C0"/>
                </a:solidFill>
              </a:rPr>
              <a:t>04/29/2014 Minutes </a:t>
            </a:r>
            <a:r>
              <a:rPr lang="en-US" dirty="0">
                <a:solidFill>
                  <a:srgbClr val="0070C0"/>
                </a:solidFill>
                <a:hlinkClick r:id="rId4" action="ppaction://hlinkfile"/>
              </a:rPr>
              <a:t>Exhibit </a:t>
            </a:r>
            <a:r>
              <a:rPr lang="en-US" dirty="0" smtClean="0">
                <a:solidFill>
                  <a:srgbClr val="0070C0"/>
                </a:solidFill>
                <a:hlinkClick r:id="rId4" action="ppaction://hlinkfile"/>
              </a:rPr>
              <a:t>6.5B</a:t>
            </a:r>
            <a:endParaRPr lang="en-US" dirty="0">
              <a:solidFill>
                <a:srgbClr val="0070C0"/>
              </a:solidFill>
            </a:endParaRPr>
          </a:p>
          <a:p>
            <a:pPr lvl="1"/>
            <a:endParaRPr lang="en-US" dirty="0">
              <a:solidFill>
                <a:srgbClr val="0070C0"/>
              </a:solidFill>
            </a:endParaRPr>
          </a:p>
          <a:p>
            <a:pPr lvl="1"/>
            <a:r>
              <a:rPr lang="en-US" dirty="0">
                <a:solidFill>
                  <a:srgbClr val="0070C0"/>
                </a:solidFill>
              </a:rPr>
              <a:t> 09/25/2013 Minutes </a:t>
            </a:r>
            <a:r>
              <a:rPr lang="en-US" dirty="0">
                <a:solidFill>
                  <a:srgbClr val="0070C0"/>
                </a:solidFill>
                <a:hlinkClick r:id="rId5" action="ppaction://hlinkfile"/>
              </a:rPr>
              <a:t>Exhibit </a:t>
            </a:r>
            <a:r>
              <a:rPr lang="en-US" dirty="0" smtClean="0">
                <a:solidFill>
                  <a:srgbClr val="0070C0"/>
                </a:solidFill>
                <a:hlinkClick r:id="rId5" action="ppaction://hlinkfile"/>
              </a:rPr>
              <a:t>6.5C</a:t>
            </a:r>
            <a:endParaRPr lang="en-US" dirty="0">
              <a:solidFill>
                <a:srgbClr val="0070C0"/>
              </a:solidFill>
            </a:endParaRPr>
          </a:p>
        </p:txBody>
      </p:sp>
    </p:spTree>
    <p:extLst>
      <p:ext uri="{BB962C8B-B14F-4D97-AF65-F5344CB8AC3E}">
        <p14:creationId xmlns:p14="http://schemas.microsoft.com/office/powerpoint/2010/main" val="3151644296"/>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7</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INSTRUCTION</a:t>
            </a:r>
          </a:p>
          <a:p>
            <a:endParaRPr lang="en-US" sz="2400" b="1" dirty="0"/>
          </a:p>
        </p:txBody>
      </p:sp>
    </p:spTree>
    <p:extLst>
      <p:ext uri="{BB962C8B-B14F-4D97-AF65-F5344CB8AC3E}">
        <p14:creationId xmlns:p14="http://schemas.microsoft.com/office/powerpoint/2010/main" val="2123444342"/>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Program </a:t>
            </a:r>
            <a:endParaRPr lang="en-US" dirty="0" smtClean="0"/>
          </a:p>
          <a:p>
            <a:endParaRPr lang="en-US" dirty="0"/>
          </a:p>
          <a:p>
            <a:pPr marL="0" indent="0">
              <a:buNone/>
            </a:pPr>
            <a:r>
              <a:rPr lang="en-US" dirty="0" smtClean="0"/>
              <a:t>A</a:t>
            </a:r>
            <a:r>
              <a:rPr lang="en-US" dirty="0"/>
              <a:t>. Provide a copy of the course outline and brochure.</a:t>
            </a:r>
          </a:p>
          <a:p>
            <a:endParaRPr lang="en-US" dirty="0" smtClean="0"/>
          </a:p>
          <a:p>
            <a:pPr lvl="1"/>
            <a:r>
              <a:rPr lang="en-US" dirty="0" smtClean="0"/>
              <a:t>Course Outline</a:t>
            </a:r>
          </a:p>
          <a:p>
            <a:pPr marL="393192" lvl="1" indent="0">
              <a:buNone/>
            </a:pPr>
            <a:r>
              <a:rPr lang="en-US" dirty="0">
                <a:hlinkClick r:id="rId2"/>
              </a:rPr>
              <a:t>http://</a:t>
            </a:r>
            <a:r>
              <a:rPr lang="en-US" dirty="0" smtClean="0">
                <a:hlinkClick r:id="rId2"/>
              </a:rPr>
              <a:t>www.mesacc.edu/programs/course-sequences/automotive-performance-technology-aas</a:t>
            </a:r>
            <a:r>
              <a:rPr lang="en-US" dirty="0" smtClean="0"/>
              <a:t> </a:t>
            </a:r>
          </a:p>
          <a:p>
            <a:pPr lvl="1"/>
            <a:endParaRPr lang="en-US" dirty="0"/>
          </a:p>
          <a:p>
            <a:pPr lvl="1"/>
            <a:r>
              <a:rPr lang="en-US" dirty="0" smtClean="0"/>
              <a:t>Brochure-</a:t>
            </a:r>
            <a:r>
              <a:rPr lang="en-US" dirty="0" smtClean="0">
                <a:solidFill>
                  <a:srgbClr val="0070C0"/>
                </a:solidFill>
                <a:hlinkClick r:id="rId3" action="ppaction://hlinkfile"/>
              </a:rPr>
              <a:t>See Exhibit 7.1A</a:t>
            </a:r>
            <a:endParaRPr lang="en-US" dirty="0">
              <a:solidFill>
                <a:srgbClr val="0070C0"/>
              </a:solidFill>
            </a:endParaRPr>
          </a:p>
          <a:p>
            <a:pPr marL="393192" lvl="1" indent="0">
              <a:buNone/>
            </a:pPr>
            <a:endParaRPr lang="en-US" dirty="0" smtClean="0"/>
          </a:p>
          <a:p>
            <a:pPr lvl="1"/>
            <a:r>
              <a:rPr lang="en-US" dirty="0" smtClean="0"/>
              <a:t>Program</a:t>
            </a:r>
          </a:p>
          <a:p>
            <a:pPr marL="393192" lvl="1" indent="0">
              <a:buNone/>
            </a:pPr>
            <a:r>
              <a:rPr lang="en-US" dirty="0">
                <a:hlinkClick r:id="rId4"/>
              </a:rPr>
              <a:t>http://</a:t>
            </a:r>
            <a:r>
              <a:rPr lang="en-US" dirty="0" smtClean="0">
                <a:hlinkClick r:id="rId4"/>
              </a:rPr>
              <a:t>www.mesacc.edu/programs/automotive-performance</a:t>
            </a:r>
            <a:r>
              <a:rPr lang="en-US" dirty="0" smtClean="0"/>
              <a:t> </a:t>
            </a:r>
            <a:endParaRPr lang="en-US" dirty="0"/>
          </a:p>
        </p:txBody>
      </p:sp>
    </p:spTree>
    <p:extLst>
      <p:ext uri="{BB962C8B-B14F-4D97-AF65-F5344CB8AC3E}">
        <p14:creationId xmlns:p14="http://schemas.microsoft.com/office/powerpoint/2010/main" val="1783646682"/>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Student Training Plan</a:t>
            </a:r>
          </a:p>
          <a:p>
            <a:pPr lvl="1"/>
            <a:r>
              <a:rPr lang="en-US" dirty="0"/>
              <a:t>All students have the right to follow the program detailed in the catalog the year they start at the </a:t>
            </a:r>
            <a:r>
              <a:rPr lang="en-US" dirty="0" smtClean="0"/>
              <a:t>College. </a:t>
            </a:r>
            <a:r>
              <a:rPr lang="en-US" dirty="0"/>
              <a:t>The </a:t>
            </a:r>
            <a:r>
              <a:rPr lang="en-US" dirty="0" smtClean="0"/>
              <a:t>MCC Catalog </a:t>
            </a:r>
            <a:r>
              <a:rPr lang="en-US" dirty="0"/>
              <a:t>contains the official program, program goals and class descriptions. All students are given a catalog during the orientation seminar and catalogs are available </a:t>
            </a:r>
            <a:r>
              <a:rPr lang="en-US" dirty="0" smtClean="0"/>
              <a:t>online or at </a:t>
            </a:r>
            <a:r>
              <a:rPr lang="en-US" dirty="0"/>
              <a:t>the Admissions and Records Office</a:t>
            </a:r>
            <a:r>
              <a:rPr lang="en-US" dirty="0" smtClean="0"/>
              <a:t>.</a:t>
            </a:r>
          </a:p>
          <a:p>
            <a:pPr marL="393192" lvl="1" indent="0">
              <a:buNone/>
            </a:pPr>
            <a:r>
              <a:rPr lang="en-US" dirty="0">
                <a:hlinkClick r:id="rId2"/>
              </a:rPr>
              <a:t>http://</a:t>
            </a:r>
            <a:r>
              <a:rPr lang="en-US" dirty="0" smtClean="0">
                <a:hlinkClick r:id="rId2"/>
              </a:rPr>
              <a:t>www.mesacc.edu/admissions-records</a:t>
            </a:r>
            <a:r>
              <a:rPr lang="en-US" dirty="0" smtClean="0"/>
              <a:t> </a:t>
            </a:r>
          </a:p>
          <a:p>
            <a:pPr lvl="1"/>
            <a:endParaRPr lang="en-US" dirty="0"/>
          </a:p>
          <a:p>
            <a:pPr lvl="1"/>
            <a:r>
              <a:rPr lang="en-US" dirty="0" smtClean="0"/>
              <a:t>Advisement</a:t>
            </a:r>
          </a:p>
          <a:p>
            <a:pPr marL="393192" lvl="1" indent="0">
              <a:buNone/>
            </a:pPr>
            <a:r>
              <a:rPr lang="en-US" dirty="0">
                <a:hlinkClick r:id="rId3"/>
              </a:rPr>
              <a:t>http://</a:t>
            </a:r>
            <a:r>
              <a:rPr lang="en-US" dirty="0" smtClean="0">
                <a:hlinkClick r:id="rId3"/>
              </a:rPr>
              <a:t>www.mesacc.edu/academic-advisement</a:t>
            </a:r>
            <a:r>
              <a:rPr lang="en-US" dirty="0" smtClean="0"/>
              <a:t> </a:t>
            </a:r>
          </a:p>
          <a:p>
            <a:pPr lvl="1"/>
            <a:endParaRPr lang="en-US" dirty="0"/>
          </a:p>
          <a:p>
            <a:pPr lvl="1"/>
            <a:r>
              <a:rPr lang="en-US" dirty="0" smtClean="0"/>
              <a:t>Training Plan</a:t>
            </a:r>
          </a:p>
          <a:p>
            <a:pPr marL="393192" lvl="1" indent="0">
              <a:buNone/>
            </a:pPr>
            <a:r>
              <a:rPr lang="en-US" dirty="0">
                <a:hlinkClick r:id="rId4"/>
              </a:rPr>
              <a:t>http://</a:t>
            </a:r>
            <a:r>
              <a:rPr lang="en-US" dirty="0" smtClean="0">
                <a:hlinkClick r:id="rId4"/>
              </a:rPr>
              <a:t>www.mesacc.edu/programs/course-sequences/automotive-performance-technology-aas</a:t>
            </a:r>
            <a:r>
              <a:rPr lang="en-US" dirty="0" smtClean="0"/>
              <a:t> </a:t>
            </a:r>
            <a:endParaRPr lang="en-US" dirty="0"/>
          </a:p>
        </p:txBody>
      </p:sp>
    </p:spTree>
    <p:extLst>
      <p:ext uri="{BB962C8B-B14F-4D97-AF65-F5344CB8AC3E}">
        <p14:creationId xmlns:p14="http://schemas.microsoft.com/office/powerpoint/2010/main" val="1267784126"/>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7.3</a:t>
            </a:r>
            <a:endParaRPr lang="en-US" dirty="0"/>
          </a:p>
        </p:txBody>
      </p:sp>
      <p:sp>
        <p:nvSpPr>
          <p:cNvPr id="3" name="Content Placeholder 2"/>
          <p:cNvSpPr>
            <a:spLocks noGrp="1"/>
          </p:cNvSpPr>
          <p:nvPr>
            <p:ph idx="1"/>
          </p:nvPr>
        </p:nvSpPr>
        <p:spPr/>
        <p:txBody>
          <a:bodyPr>
            <a:normAutofit fontScale="92500"/>
          </a:bodyPr>
          <a:lstStyle/>
          <a:p>
            <a:r>
              <a:rPr lang="en-US" dirty="0" smtClean="0"/>
              <a:t>Preparation Time</a:t>
            </a:r>
          </a:p>
          <a:p>
            <a:pPr lvl="1"/>
            <a:r>
              <a:rPr lang="en-US" dirty="0"/>
              <a:t>Faculty teaching loads are set at a fair level to allow adequate preparation time for classes. Teaching overloads are optional, so a faculty member has the choice to take on the extra load. All faculty are also required to keep five office hours a week that may be used for class </a:t>
            </a:r>
            <a:r>
              <a:rPr lang="en-US" dirty="0" smtClean="0"/>
              <a:t>preparation</a:t>
            </a:r>
          </a:p>
          <a:p>
            <a:pPr lvl="1"/>
            <a:endParaRPr lang="en-US" dirty="0"/>
          </a:p>
          <a:p>
            <a:pPr lvl="1"/>
            <a:r>
              <a:rPr lang="en-US" dirty="0" smtClean="0"/>
              <a:t>Class Schedules</a:t>
            </a:r>
          </a:p>
          <a:p>
            <a:pPr marL="393192" lvl="1" indent="0">
              <a:buNone/>
            </a:pPr>
            <a:r>
              <a:rPr lang="en-US" dirty="0">
                <a:hlinkClick r:id="rId2"/>
              </a:rPr>
              <a:t>http://</a:t>
            </a:r>
            <a:r>
              <a:rPr lang="en-US" dirty="0" smtClean="0">
                <a:hlinkClick r:id="rId2"/>
              </a:rPr>
              <a:t>www.mesacc.edu/schedule/search</a:t>
            </a:r>
            <a:r>
              <a:rPr lang="en-US" dirty="0" smtClean="0"/>
              <a:t> </a:t>
            </a:r>
            <a:endParaRPr lang="en-US" dirty="0"/>
          </a:p>
          <a:p>
            <a:pPr lvl="1"/>
            <a:endParaRPr lang="en-US" dirty="0" smtClean="0"/>
          </a:p>
          <a:p>
            <a:pPr lvl="1"/>
            <a:r>
              <a:rPr lang="en-US" dirty="0" smtClean="0"/>
              <a:t>Instructor Office Hours-</a:t>
            </a:r>
            <a:r>
              <a:rPr lang="en-US" dirty="0" smtClean="0">
                <a:solidFill>
                  <a:srgbClr val="0070C0"/>
                </a:solidFill>
              </a:rPr>
              <a:t>See Exhibit </a:t>
            </a:r>
            <a:r>
              <a:rPr lang="en-US" dirty="0" smtClean="0">
                <a:solidFill>
                  <a:srgbClr val="0070C0"/>
                </a:solidFill>
                <a:hlinkClick r:id="rId3" action="ppaction://hlinkfile"/>
              </a:rPr>
              <a:t>7.3A</a:t>
            </a:r>
            <a:r>
              <a:rPr lang="en-US" dirty="0" smtClean="0">
                <a:solidFill>
                  <a:srgbClr val="0070C0"/>
                </a:solidFill>
              </a:rPr>
              <a:t> &amp; </a:t>
            </a:r>
            <a:r>
              <a:rPr lang="en-US" dirty="0" smtClean="0">
                <a:solidFill>
                  <a:srgbClr val="0070C0"/>
                </a:solidFill>
                <a:hlinkClick r:id="rId4" action="ppaction://hlinkfile"/>
              </a:rPr>
              <a:t>7.3B</a:t>
            </a:r>
            <a:r>
              <a:rPr lang="en-US" dirty="0" smtClean="0">
                <a:solidFill>
                  <a:srgbClr val="0070C0"/>
                </a:solidFill>
              </a:rPr>
              <a:t>&amp;</a:t>
            </a:r>
            <a:r>
              <a:rPr lang="en-US" dirty="0" smtClean="0">
                <a:solidFill>
                  <a:srgbClr val="0070C0"/>
                </a:solidFill>
                <a:hlinkClick r:id="rId5" action="ppaction://hlinkfile"/>
              </a:rPr>
              <a:t>7.3C</a:t>
            </a:r>
            <a:endParaRPr lang="en-US" dirty="0">
              <a:solidFill>
                <a:srgbClr val="0070C0"/>
              </a:solidFill>
            </a:endParaRPr>
          </a:p>
        </p:txBody>
      </p:sp>
    </p:spTree>
    <p:extLst>
      <p:ext uri="{BB962C8B-B14F-4D97-AF65-F5344CB8AC3E}">
        <p14:creationId xmlns:p14="http://schemas.microsoft.com/office/powerpoint/2010/main" val="1267784126"/>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7.4</a:t>
            </a:r>
            <a:endParaRPr lang="en-US" dirty="0"/>
          </a:p>
        </p:txBody>
      </p:sp>
      <p:sp>
        <p:nvSpPr>
          <p:cNvPr id="3" name="Content Placeholder 2"/>
          <p:cNvSpPr>
            <a:spLocks noGrp="1"/>
          </p:cNvSpPr>
          <p:nvPr>
            <p:ph idx="1"/>
          </p:nvPr>
        </p:nvSpPr>
        <p:spPr/>
        <p:txBody>
          <a:bodyPr>
            <a:normAutofit/>
          </a:bodyPr>
          <a:lstStyle/>
          <a:p>
            <a:r>
              <a:rPr lang="en-US" dirty="0" smtClean="0"/>
              <a:t>Teaching Load</a:t>
            </a:r>
          </a:p>
          <a:p>
            <a:pPr lvl="1"/>
            <a:r>
              <a:rPr lang="en-US" dirty="0"/>
              <a:t>As previously stated, by </a:t>
            </a:r>
            <a:r>
              <a:rPr lang="en-US" dirty="0" smtClean="0"/>
              <a:t>contract </a:t>
            </a:r>
            <a:r>
              <a:rPr lang="en-US" dirty="0"/>
              <a:t>a full-time teaching load has been set at 15 equated contact hours. This is comparable to most community college teaching loads </a:t>
            </a:r>
            <a:r>
              <a:rPr lang="en-US" dirty="0" smtClean="0"/>
              <a:t>nationally</a:t>
            </a:r>
          </a:p>
          <a:p>
            <a:pPr marL="393192" lvl="1" indent="0">
              <a:buNone/>
            </a:pPr>
            <a:endParaRPr lang="en-US" dirty="0"/>
          </a:p>
          <a:p>
            <a:pPr lvl="1"/>
            <a:r>
              <a:rPr lang="en-US" dirty="0" smtClean="0"/>
              <a:t>MCC Automotive has a 12 to 1 student to </a:t>
            </a:r>
            <a:r>
              <a:rPr lang="en-US" dirty="0"/>
              <a:t>i</a:t>
            </a:r>
            <a:r>
              <a:rPr lang="en-US" dirty="0" smtClean="0"/>
              <a:t>nstructor ratio</a:t>
            </a:r>
          </a:p>
          <a:p>
            <a:pPr marL="393192" lvl="1" indent="0">
              <a:buNone/>
            </a:pPr>
            <a:endParaRPr lang="en-US" dirty="0"/>
          </a:p>
          <a:p>
            <a:pPr lvl="1"/>
            <a:r>
              <a:rPr lang="en-US" dirty="0" smtClean="0"/>
              <a:t>Adjunct Faculty brought on board to offset load as needed</a:t>
            </a:r>
            <a:endParaRPr lang="en-US" dirty="0"/>
          </a:p>
        </p:txBody>
      </p:sp>
    </p:spTree>
    <p:extLst>
      <p:ext uri="{BB962C8B-B14F-4D97-AF65-F5344CB8AC3E}">
        <p14:creationId xmlns:p14="http://schemas.microsoft.com/office/powerpoint/2010/main" val="1267784126"/>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Standard 1.1</a:t>
            </a:r>
            <a:endParaRPr lang="en-US" dirty="0"/>
          </a:p>
        </p:txBody>
      </p:sp>
      <p:sp>
        <p:nvSpPr>
          <p:cNvPr id="5" name="Text Placeholder 4"/>
          <p:cNvSpPr>
            <a:spLocks noGrp="1"/>
          </p:cNvSpPr>
          <p:nvPr>
            <p:ph type="body" idx="1"/>
          </p:nvPr>
        </p:nvSpPr>
        <p:spPr/>
        <p:txBody>
          <a:bodyPr/>
          <a:lstStyle/>
          <a:p>
            <a:r>
              <a:rPr lang="en-US" dirty="0"/>
              <a:t>Employment Potential</a:t>
            </a:r>
          </a:p>
          <a:p>
            <a:endParaRPr lang="en-US" dirty="0"/>
          </a:p>
        </p:txBody>
      </p:sp>
      <p:sp>
        <p:nvSpPr>
          <p:cNvPr id="4" name="Text Placeholder 3"/>
          <p:cNvSpPr>
            <a:spLocks noGrp="1"/>
          </p:cNvSpPr>
          <p:nvPr>
            <p:ph type="body" sz="half" idx="3"/>
          </p:nvPr>
        </p:nvSpPr>
        <p:spPr>
          <a:xfrm>
            <a:off x="4648200" y="1600200"/>
            <a:ext cx="4041775" cy="654843"/>
          </a:xfrm>
        </p:spPr>
        <p:txBody>
          <a:bodyPr>
            <a:normAutofit fontScale="92500"/>
          </a:bodyPr>
          <a:lstStyle/>
          <a:p>
            <a:r>
              <a:rPr lang="en-US" dirty="0" smtClean="0"/>
              <a:t>Independence Shops/Retail</a:t>
            </a:r>
            <a:endParaRPr lang="en-US" dirty="0"/>
          </a:p>
        </p:txBody>
      </p:sp>
      <p:sp>
        <p:nvSpPr>
          <p:cNvPr id="3" name="Content Placeholder 2"/>
          <p:cNvSpPr>
            <a:spLocks noGrp="1"/>
          </p:cNvSpPr>
          <p:nvPr>
            <p:ph sz="quarter" idx="2"/>
          </p:nvPr>
        </p:nvSpPr>
        <p:spPr/>
        <p:txBody>
          <a:bodyPr>
            <a:normAutofit/>
          </a:bodyPr>
          <a:lstStyle/>
          <a:p>
            <a:pPr lvl="1"/>
            <a:r>
              <a:rPr lang="en-US" sz="1200" dirty="0" smtClean="0"/>
              <a:t>Car Quest – 7 locations</a:t>
            </a:r>
          </a:p>
          <a:p>
            <a:pPr lvl="1"/>
            <a:r>
              <a:rPr lang="en-US" sz="1200" dirty="0" err="1" smtClean="0"/>
              <a:t>Aamco</a:t>
            </a:r>
            <a:r>
              <a:rPr lang="en-US" sz="1200" dirty="0" smtClean="0"/>
              <a:t> Transmission – 10 locations</a:t>
            </a:r>
          </a:p>
          <a:p>
            <a:pPr lvl="1"/>
            <a:r>
              <a:rPr lang="en-US" sz="1200" dirty="0" smtClean="0"/>
              <a:t>Quality Transmission</a:t>
            </a:r>
          </a:p>
          <a:p>
            <a:pPr lvl="1"/>
            <a:r>
              <a:rPr lang="en-US" sz="1200" dirty="0" smtClean="0"/>
              <a:t>Thompson Auto Repair</a:t>
            </a:r>
          </a:p>
          <a:p>
            <a:pPr lvl="1"/>
            <a:r>
              <a:rPr lang="en-US" sz="1200" dirty="0" smtClean="0"/>
              <a:t>Sears – 4 locations</a:t>
            </a:r>
          </a:p>
          <a:p>
            <a:pPr lvl="1"/>
            <a:r>
              <a:rPr lang="en-US" sz="1200" dirty="0" err="1" smtClean="0"/>
              <a:t>Meineke</a:t>
            </a:r>
            <a:r>
              <a:rPr lang="en-US" sz="1200" dirty="0" smtClean="0"/>
              <a:t> – 9 locations</a:t>
            </a:r>
          </a:p>
          <a:p>
            <a:pPr lvl="1"/>
            <a:r>
              <a:rPr lang="en-US" sz="1200" dirty="0" smtClean="0"/>
              <a:t>NAPA – 10 locations</a:t>
            </a:r>
          </a:p>
          <a:p>
            <a:pPr lvl="1"/>
            <a:endParaRPr lang="en-US" sz="1000" dirty="0" smtClean="0"/>
          </a:p>
          <a:p>
            <a:pPr lvl="1"/>
            <a:endParaRPr lang="en-US" sz="1200" dirty="0" smtClean="0"/>
          </a:p>
          <a:p>
            <a:pPr lvl="1"/>
            <a:endParaRPr lang="en-US" sz="1200" dirty="0" smtClean="0"/>
          </a:p>
          <a:p>
            <a:pPr lvl="1"/>
            <a:endParaRPr lang="en-US" sz="1200" dirty="0" smtClean="0"/>
          </a:p>
          <a:p>
            <a:pPr marL="393192" lvl="1" indent="0">
              <a:buNone/>
            </a:pPr>
            <a:endParaRPr lang="en-US" sz="800" dirty="0"/>
          </a:p>
        </p:txBody>
      </p:sp>
      <p:sp>
        <p:nvSpPr>
          <p:cNvPr id="6" name="Content Placeholder 5"/>
          <p:cNvSpPr>
            <a:spLocks noGrp="1"/>
          </p:cNvSpPr>
          <p:nvPr>
            <p:ph sz="quarter" idx="4"/>
          </p:nvPr>
        </p:nvSpPr>
        <p:spPr/>
        <p:txBody>
          <a:bodyPr/>
          <a:lstStyle/>
          <a:p>
            <a:pPr lvl="1"/>
            <a:r>
              <a:rPr lang="en-US" sz="1200" dirty="0"/>
              <a:t>Purcell's Tires</a:t>
            </a:r>
          </a:p>
          <a:p>
            <a:pPr lvl="1"/>
            <a:r>
              <a:rPr lang="en-US" sz="1200" dirty="0" err="1"/>
              <a:t>Greulichs</a:t>
            </a:r>
            <a:endParaRPr lang="en-US" sz="1200" dirty="0"/>
          </a:p>
          <a:p>
            <a:pPr lvl="1"/>
            <a:r>
              <a:rPr lang="en-US" sz="1200" dirty="0"/>
              <a:t>Pep Boys – 6 locations</a:t>
            </a:r>
          </a:p>
          <a:p>
            <a:pPr lvl="1"/>
            <a:r>
              <a:rPr lang="en-US" sz="1200" dirty="0"/>
              <a:t>AutoZone – 21 locations</a:t>
            </a:r>
          </a:p>
          <a:p>
            <a:pPr lvl="1"/>
            <a:r>
              <a:rPr lang="en-US" sz="1200" dirty="0"/>
              <a:t>Parts Authority – 3 locations</a:t>
            </a:r>
          </a:p>
          <a:p>
            <a:pPr lvl="1"/>
            <a:r>
              <a:rPr lang="en-US" sz="1200" dirty="0"/>
              <a:t>Independent automotive shops – too many to count</a:t>
            </a:r>
          </a:p>
          <a:p>
            <a:endParaRPr lang="en-US" dirty="0"/>
          </a:p>
        </p:txBody>
      </p:sp>
    </p:spTree>
    <p:extLst>
      <p:ext uri="{BB962C8B-B14F-4D97-AF65-F5344CB8AC3E}">
        <p14:creationId xmlns:p14="http://schemas.microsoft.com/office/powerpoint/2010/main" val="524589591"/>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7.5</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Curriculum</a:t>
            </a:r>
          </a:p>
          <a:p>
            <a:pPr lvl="1"/>
            <a:r>
              <a:rPr lang="en-US" dirty="0" smtClean="0"/>
              <a:t>Mesa Community </a:t>
            </a:r>
            <a:r>
              <a:rPr lang="en-US" dirty="0"/>
              <a:t>College a</a:t>
            </a:r>
            <a:r>
              <a:rPr lang="en-US" dirty="0" smtClean="0"/>
              <a:t>utomotive </a:t>
            </a:r>
            <a:r>
              <a:rPr lang="en-US" dirty="0"/>
              <a:t>program strive to maintain the highest standards in our programs. Listed below are the areas and the minimum hours required, courses that teach the subject area and the </a:t>
            </a:r>
            <a:r>
              <a:rPr lang="en-US" dirty="0" smtClean="0"/>
              <a:t>MCC </a:t>
            </a:r>
            <a:r>
              <a:rPr lang="en-US" dirty="0"/>
              <a:t>hours a students is required to attend:</a:t>
            </a:r>
          </a:p>
          <a:p>
            <a:pPr marL="393192" lvl="1" indent="0">
              <a:buNone/>
            </a:pPr>
            <a:endParaRPr lang="en-US" dirty="0"/>
          </a:p>
          <a:p>
            <a:pPr lvl="1"/>
            <a:r>
              <a:rPr lang="en-US" dirty="0" smtClean="0"/>
              <a:t>List NATEF hours-</a:t>
            </a:r>
            <a:r>
              <a:rPr lang="en-US" dirty="0" smtClean="0">
                <a:solidFill>
                  <a:srgbClr val="0070C0"/>
                </a:solidFill>
              </a:rPr>
              <a:t>See </a:t>
            </a:r>
            <a:r>
              <a:rPr lang="en-US" dirty="0" smtClean="0">
                <a:solidFill>
                  <a:srgbClr val="0070C0"/>
                </a:solidFill>
                <a:hlinkClick r:id="rId2" action="ppaction://hlinkfile"/>
              </a:rPr>
              <a:t>Exhibit 7.5A</a:t>
            </a:r>
            <a:endParaRPr lang="en-US" dirty="0" smtClean="0">
              <a:solidFill>
                <a:srgbClr val="0070C0"/>
              </a:solidFill>
            </a:endParaRPr>
          </a:p>
          <a:p>
            <a:pPr marL="393192" lvl="1" indent="0">
              <a:buNone/>
            </a:pPr>
            <a:endParaRPr lang="en-US" dirty="0" smtClean="0"/>
          </a:p>
          <a:p>
            <a:pPr lvl="1"/>
            <a:r>
              <a:rPr lang="en-US" dirty="0" smtClean="0"/>
              <a:t>Tool Inventory-</a:t>
            </a:r>
            <a:r>
              <a:rPr lang="en-US" dirty="0" smtClean="0">
                <a:solidFill>
                  <a:srgbClr val="0070C0"/>
                </a:solidFill>
              </a:rPr>
              <a:t>See Exhibit </a:t>
            </a:r>
            <a:r>
              <a:rPr lang="en-US" dirty="0" smtClean="0">
                <a:solidFill>
                  <a:srgbClr val="0070C0"/>
                </a:solidFill>
                <a:hlinkClick r:id="rId3" action="ppaction://hlinkfile"/>
              </a:rPr>
              <a:t>Tool Inventory Folder</a:t>
            </a:r>
            <a:endParaRPr lang="en-US" dirty="0" smtClean="0">
              <a:solidFill>
                <a:srgbClr val="0070C0"/>
              </a:solidFill>
            </a:endParaRPr>
          </a:p>
          <a:p>
            <a:pPr lvl="1"/>
            <a:endParaRPr lang="en-US" dirty="0"/>
          </a:p>
          <a:p>
            <a:pPr lvl="1"/>
            <a:r>
              <a:rPr lang="en-US" dirty="0" smtClean="0"/>
              <a:t>Syllabus-</a:t>
            </a:r>
            <a:r>
              <a:rPr lang="en-US" dirty="0" smtClean="0">
                <a:solidFill>
                  <a:srgbClr val="0070C0"/>
                </a:solidFill>
              </a:rPr>
              <a:t>See </a:t>
            </a:r>
            <a:r>
              <a:rPr lang="en-US" dirty="0" smtClean="0">
                <a:solidFill>
                  <a:srgbClr val="0070C0"/>
                </a:solidFill>
                <a:hlinkClick r:id="rId4" action="ppaction://hlinkfile"/>
              </a:rPr>
              <a:t>Exhibit 7.5C</a:t>
            </a:r>
            <a:endParaRPr lang="en-US" dirty="0" smtClean="0">
              <a:solidFill>
                <a:srgbClr val="0070C0"/>
              </a:solidFill>
            </a:endParaRPr>
          </a:p>
          <a:p>
            <a:pPr lvl="1"/>
            <a:endParaRPr lang="en-US" dirty="0"/>
          </a:p>
          <a:p>
            <a:pPr lvl="1"/>
            <a:r>
              <a:rPr lang="en-US" dirty="0" smtClean="0"/>
              <a:t>Work Order-</a:t>
            </a:r>
            <a:r>
              <a:rPr lang="en-US" dirty="0" smtClean="0">
                <a:solidFill>
                  <a:srgbClr val="0070C0"/>
                </a:solidFill>
              </a:rPr>
              <a:t>See </a:t>
            </a:r>
            <a:r>
              <a:rPr lang="en-US" dirty="0" smtClean="0">
                <a:solidFill>
                  <a:srgbClr val="0070C0"/>
                </a:solidFill>
                <a:hlinkClick r:id="rId5" action="ppaction://hlinkfile"/>
              </a:rPr>
              <a:t>Exhibit </a:t>
            </a:r>
            <a:r>
              <a:rPr lang="en-US" dirty="0">
                <a:solidFill>
                  <a:srgbClr val="0070C0"/>
                </a:solidFill>
                <a:hlinkClick r:id="rId5" action="ppaction://hlinkfile"/>
              </a:rPr>
              <a:t>7</a:t>
            </a:r>
            <a:r>
              <a:rPr lang="en-US" dirty="0" smtClean="0">
                <a:solidFill>
                  <a:srgbClr val="0070C0"/>
                </a:solidFill>
                <a:hlinkClick r:id="rId5" action="ppaction://hlinkfile"/>
              </a:rPr>
              <a:t>.5D</a:t>
            </a:r>
            <a:endParaRPr lang="en-US" dirty="0">
              <a:solidFill>
                <a:srgbClr val="0070C0"/>
              </a:solidFill>
            </a:endParaRPr>
          </a:p>
        </p:txBody>
      </p:sp>
    </p:spTree>
    <p:extLst>
      <p:ext uri="{BB962C8B-B14F-4D97-AF65-F5344CB8AC3E}">
        <p14:creationId xmlns:p14="http://schemas.microsoft.com/office/powerpoint/2010/main" val="3309956846"/>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7.6</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Student Progress</a:t>
            </a:r>
          </a:p>
          <a:p>
            <a:pPr lvl="1"/>
            <a:r>
              <a:rPr lang="en-US" dirty="0" smtClean="0"/>
              <a:t>Students are responsible for their own automotive and academic progress. They are assigned an advisor to work with</a:t>
            </a:r>
          </a:p>
          <a:p>
            <a:pPr marL="393192" lvl="1" indent="0">
              <a:buNone/>
            </a:pPr>
            <a:r>
              <a:rPr lang="en-US" dirty="0">
                <a:hlinkClick r:id="rId2"/>
              </a:rPr>
              <a:t>http://</a:t>
            </a:r>
            <a:r>
              <a:rPr lang="en-US" dirty="0" smtClean="0">
                <a:hlinkClick r:id="rId2"/>
              </a:rPr>
              <a:t>www.mesacc.edu/academic-advisement</a:t>
            </a:r>
            <a:r>
              <a:rPr lang="en-US" dirty="0" smtClean="0"/>
              <a:t>  </a:t>
            </a:r>
          </a:p>
          <a:p>
            <a:pPr lvl="1"/>
            <a:endParaRPr lang="en-US" dirty="0"/>
          </a:p>
          <a:p>
            <a:pPr lvl="1"/>
            <a:r>
              <a:rPr lang="en-US" dirty="0" smtClean="0"/>
              <a:t>Instructor keeps track of students progress through Canvas records tracking and grading system</a:t>
            </a:r>
          </a:p>
          <a:p>
            <a:pPr marL="393192" lvl="1" indent="0">
              <a:buNone/>
            </a:pPr>
            <a:r>
              <a:rPr lang="en-US" dirty="0">
                <a:hlinkClick r:id="rId3"/>
              </a:rPr>
              <a:t>https://</a:t>
            </a:r>
            <a:r>
              <a:rPr lang="en-US" dirty="0" smtClean="0">
                <a:hlinkClick r:id="rId3"/>
              </a:rPr>
              <a:t>maricopa.instructure.com/login</a:t>
            </a:r>
            <a:r>
              <a:rPr lang="en-US" dirty="0" smtClean="0"/>
              <a:t> </a:t>
            </a:r>
          </a:p>
          <a:p>
            <a:pPr marL="393192" lvl="1" indent="0">
              <a:buNone/>
            </a:pPr>
            <a:endParaRPr lang="en-US" dirty="0"/>
          </a:p>
          <a:p>
            <a:pPr lvl="1"/>
            <a:r>
              <a:rPr lang="en-US" dirty="0"/>
              <a:t> The </a:t>
            </a:r>
            <a:r>
              <a:rPr lang="en-US" dirty="0" smtClean="0"/>
              <a:t>automotive program </a:t>
            </a:r>
            <a:r>
              <a:rPr lang="en-US" dirty="0"/>
              <a:t>uses a student task </a:t>
            </a:r>
            <a:r>
              <a:rPr lang="en-US" dirty="0" smtClean="0"/>
              <a:t>sheets for </a:t>
            </a:r>
            <a:r>
              <a:rPr lang="en-US" dirty="0"/>
              <a:t>student </a:t>
            </a:r>
            <a:r>
              <a:rPr lang="en-US" dirty="0" smtClean="0"/>
              <a:t>progress. The </a:t>
            </a:r>
            <a:r>
              <a:rPr lang="en-US" dirty="0"/>
              <a:t>task </a:t>
            </a:r>
            <a:r>
              <a:rPr lang="en-US" dirty="0" smtClean="0"/>
              <a:t>sheets are </a:t>
            </a:r>
            <a:r>
              <a:rPr lang="en-US" dirty="0"/>
              <a:t>used both in </a:t>
            </a:r>
            <a:r>
              <a:rPr lang="en-US" dirty="0" smtClean="0"/>
              <a:t>lab and classroom sessions. The </a:t>
            </a:r>
            <a:r>
              <a:rPr lang="en-US" dirty="0"/>
              <a:t>task </a:t>
            </a:r>
            <a:r>
              <a:rPr lang="en-US" dirty="0" smtClean="0"/>
              <a:t>sheets are </a:t>
            </a:r>
            <a:r>
              <a:rPr lang="en-US" dirty="0"/>
              <a:t>part of the student's </a:t>
            </a:r>
            <a:r>
              <a:rPr lang="en-US" dirty="0" smtClean="0"/>
              <a:t>3 ring binder. </a:t>
            </a:r>
            <a:r>
              <a:rPr lang="en-US" dirty="0"/>
              <a:t>I</a:t>
            </a:r>
            <a:r>
              <a:rPr lang="en-US" dirty="0" smtClean="0"/>
              <a:t>nformation that they maintain and check their progress while </a:t>
            </a:r>
            <a:r>
              <a:rPr lang="en-US" dirty="0"/>
              <a:t>they are working in </a:t>
            </a:r>
            <a:r>
              <a:rPr lang="en-US" dirty="0" smtClean="0"/>
              <a:t>classroom/lab. </a:t>
            </a:r>
            <a:r>
              <a:rPr lang="en-US" dirty="0" smtClean="0">
                <a:solidFill>
                  <a:srgbClr val="0070C0"/>
                </a:solidFill>
              </a:rPr>
              <a:t>See Exhibit </a:t>
            </a:r>
            <a:r>
              <a:rPr lang="en-US" dirty="0" smtClean="0">
                <a:solidFill>
                  <a:srgbClr val="0070C0"/>
                </a:solidFill>
                <a:hlinkClick r:id="rId4" action="ppaction://hlinkfile"/>
              </a:rPr>
              <a:t>Book 2 </a:t>
            </a:r>
            <a:r>
              <a:rPr lang="en-US" dirty="0" smtClean="0">
                <a:solidFill>
                  <a:srgbClr val="0070C0"/>
                </a:solidFill>
              </a:rPr>
              <a:t>&amp; Exhibit </a:t>
            </a:r>
            <a:r>
              <a:rPr lang="en-US" dirty="0" smtClean="0">
                <a:solidFill>
                  <a:srgbClr val="0070C0"/>
                </a:solidFill>
                <a:hlinkClick r:id="rId5" action="ppaction://hlinkfile"/>
              </a:rPr>
              <a:t>7.6A</a:t>
            </a:r>
            <a:endParaRPr lang="en-US" dirty="0">
              <a:solidFill>
                <a:srgbClr val="0070C0"/>
              </a:solidFill>
            </a:endParaRPr>
          </a:p>
        </p:txBody>
      </p:sp>
    </p:spTree>
    <p:extLst>
      <p:ext uri="{BB962C8B-B14F-4D97-AF65-F5344CB8AC3E}">
        <p14:creationId xmlns:p14="http://schemas.microsoft.com/office/powerpoint/2010/main" val="3309956846"/>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7.7</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Performance Standards</a:t>
            </a:r>
          </a:p>
          <a:p>
            <a:pPr lvl="1"/>
            <a:r>
              <a:rPr lang="en-US" dirty="0" smtClean="0"/>
              <a:t>Students use a NATEF standards job sheets list for each program for tracking-</a:t>
            </a:r>
            <a:r>
              <a:rPr lang="en-US" dirty="0" smtClean="0">
                <a:solidFill>
                  <a:srgbClr val="0070C0"/>
                </a:solidFill>
              </a:rPr>
              <a:t>See Exhibit </a:t>
            </a:r>
            <a:r>
              <a:rPr lang="en-US" dirty="0" smtClean="0">
                <a:solidFill>
                  <a:srgbClr val="0070C0"/>
                </a:solidFill>
                <a:hlinkClick r:id="rId2" action="ppaction://hlinkfile"/>
              </a:rPr>
              <a:t>Book1</a:t>
            </a:r>
            <a:r>
              <a:rPr lang="en-US" dirty="0" smtClean="0">
                <a:solidFill>
                  <a:srgbClr val="0070C0"/>
                </a:solidFill>
              </a:rPr>
              <a:t> &amp; </a:t>
            </a:r>
            <a:r>
              <a:rPr lang="en-US" dirty="0" smtClean="0">
                <a:solidFill>
                  <a:srgbClr val="0070C0"/>
                </a:solidFill>
                <a:hlinkClick r:id="rId3" action="ppaction://hlinkfile"/>
              </a:rPr>
              <a:t>Job Sheets </a:t>
            </a:r>
            <a:r>
              <a:rPr lang="en-US" dirty="0" smtClean="0">
                <a:solidFill>
                  <a:srgbClr val="0070C0"/>
                </a:solidFill>
                <a:hlinkClick r:id="rId3" action="ppaction://hlinkfile"/>
              </a:rPr>
              <a:t>Folder</a:t>
            </a:r>
            <a:r>
              <a:rPr lang="en-US" dirty="0" smtClean="0">
                <a:solidFill>
                  <a:srgbClr val="0070C0"/>
                </a:solidFill>
              </a:rPr>
              <a:t> &amp; </a:t>
            </a:r>
          </a:p>
          <a:p>
            <a:pPr lvl="1"/>
            <a:r>
              <a:rPr lang="en-US" dirty="0" smtClean="0">
                <a:solidFill>
                  <a:srgbClr val="0070C0"/>
                </a:solidFill>
                <a:hlinkClick r:id="rId4" action="ppaction://hlinkfile"/>
              </a:rPr>
              <a:t>Job Task Sign Off 1</a:t>
            </a:r>
            <a:endParaRPr lang="en-US" dirty="0" smtClean="0">
              <a:solidFill>
                <a:srgbClr val="0070C0"/>
              </a:solidFill>
            </a:endParaRPr>
          </a:p>
          <a:p>
            <a:pPr lvl="1"/>
            <a:r>
              <a:rPr lang="en-US" dirty="0" smtClean="0">
                <a:solidFill>
                  <a:srgbClr val="0070C0"/>
                </a:solidFill>
                <a:hlinkClick r:id="rId5" action="ppaction://hlinkfile"/>
              </a:rPr>
              <a:t>Job Task Sign Off 2</a:t>
            </a:r>
            <a:endParaRPr lang="en-US" dirty="0" smtClean="0">
              <a:solidFill>
                <a:srgbClr val="0070C0"/>
              </a:solidFill>
            </a:endParaRPr>
          </a:p>
          <a:p>
            <a:pPr lvl="1"/>
            <a:endParaRPr lang="en-US" dirty="0" smtClean="0"/>
          </a:p>
          <a:p>
            <a:pPr lvl="1"/>
            <a:r>
              <a:rPr lang="en-US" dirty="0" smtClean="0"/>
              <a:t>Students are required to keep a 3 ring binder for notes and progress-</a:t>
            </a:r>
            <a:r>
              <a:rPr lang="en-US" dirty="0" smtClean="0">
                <a:solidFill>
                  <a:srgbClr val="0070C0"/>
                </a:solidFill>
              </a:rPr>
              <a:t>See Exhibit </a:t>
            </a:r>
            <a:r>
              <a:rPr lang="en-US" dirty="0" smtClean="0">
                <a:solidFill>
                  <a:srgbClr val="0070C0"/>
                </a:solidFill>
                <a:hlinkClick r:id="rId6" action="ppaction://hlinkfile"/>
              </a:rPr>
              <a:t>Book2</a:t>
            </a:r>
            <a:r>
              <a:rPr lang="en-US" dirty="0" smtClean="0">
                <a:solidFill>
                  <a:srgbClr val="0070C0"/>
                </a:solidFill>
              </a:rPr>
              <a:t> </a:t>
            </a:r>
            <a:endParaRPr lang="en-US" dirty="0">
              <a:solidFill>
                <a:srgbClr val="0070C0"/>
              </a:solidFill>
            </a:endParaRPr>
          </a:p>
          <a:p>
            <a:pPr marL="393192" lvl="1" indent="0">
              <a:buNone/>
            </a:pPr>
            <a:r>
              <a:rPr lang="en-US" dirty="0" smtClean="0"/>
              <a:t> </a:t>
            </a:r>
            <a:endParaRPr lang="en-US" dirty="0"/>
          </a:p>
          <a:p>
            <a:pPr lvl="1"/>
            <a:r>
              <a:rPr lang="en-US" dirty="0"/>
              <a:t>S</a:t>
            </a:r>
            <a:r>
              <a:rPr lang="en-US" dirty="0" smtClean="0"/>
              <a:t>yllabus, </a:t>
            </a:r>
            <a:r>
              <a:rPr lang="en-US" dirty="0"/>
              <a:t>progress chart, or task </a:t>
            </a:r>
            <a:r>
              <a:rPr lang="en-US" dirty="0" smtClean="0"/>
              <a:t>sheet-</a:t>
            </a:r>
            <a:r>
              <a:rPr lang="en-US" dirty="0" smtClean="0">
                <a:solidFill>
                  <a:srgbClr val="0070C0"/>
                </a:solidFill>
              </a:rPr>
              <a:t>See </a:t>
            </a:r>
            <a:r>
              <a:rPr lang="en-US" dirty="0">
                <a:solidFill>
                  <a:srgbClr val="0070C0"/>
                </a:solidFill>
                <a:hlinkClick r:id="rId7" action="ppaction://hlinkfile"/>
              </a:rPr>
              <a:t>Exhibit </a:t>
            </a:r>
            <a:r>
              <a:rPr lang="en-US" dirty="0" smtClean="0">
                <a:solidFill>
                  <a:srgbClr val="0070C0"/>
                </a:solidFill>
                <a:hlinkClick r:id="rId7" action="ppaction://hlinkfile"/>
              </a:rPr>
              <a:t>7.7A</a:t>
            </a:r>
            <a:r>
              <a:rPr lang="en-US" dirty="0" smtClean="0">
                <a:solidFill>
                  <a:srgbClr val="0070C0"/>
                </a:solidFill>
              </a:rPr>
              <a:t>, Exhibit </a:t>
            </a:r>
            <a:r>
              <a:rPr lang="en-US" dirty="0" smtClean="0">
                <a:solidFill>
                  <a:srgbClr val="0070C0"/>
                </a:solidFill>
                <a:hlinkClick r:id="rId8" action="ppaction://hlinkfile"/>
              </a:rPr>
              <a:t>Book2</a:t>
            </a:r>
            <a:r>
              <a:rPr lang="en-US" dirty="0" smtClean="0">
                <a:solidFill>
                  <a:srgbClr val="0070C0"/>
                </a:solidFill>
              </a:rPr>
              <a:t>, &amp; </a:t>
            </a:r>
            <a:r>
              <a:rPr lang="en-US" dirty="0" smtClean="0">
                <a:solidFill>
                  <a:srgbClr val="0070C0"/>
                </a:solidFill>
                <a:hlinkClick r:id="rId9" action="ppaction://hlinkfile"/>
              </a:rPr>
              <a:t>Book1 </a:t>
            </a:r>
            <a:endParaRPr lang="en-US" dirty="0" smtClean="0">
              <a:solidFill>
                <a:srgbClr val="0070C0"/>
              </a:solidFill>
            </a:endParaRPr>
          </a:p>
          <a:p>
            <a:pPr marL="393192" lvl="1" indent="0">
              <a:buNone/>
            </a:pPr>
            <a:endParaRPr lang="en-US" dirty="0" smtClean="0">
              <a:solidFill>
                <a:srgbClr val="0070C0"/>
              </a:solidFill>
            </a:endParaRPr>
          </a:p>
          <a:p>
            <a:pPr lvl="1"/>
            <a:r>
              <a:rPr lang="en-US" dirty="0"/>
              <a:t>Student Checklist-</a:t>
            </a:r>
            <a:r>
              <a:rPr lang="en-US" dirty="0">
                <a:solidFill>
                  <a:srgbClr val="0070C0"/>
                </a:solidFill>
              </a:rPr>
              <a:t>See </a:t>
            </a:r>
            <a:r>
              <a:rPr lang="en-US" dirty="0">
                <a:solidFill>
                  <a:srgbClr val="0070C0"/>
                </a:solidFill>
                <a:hlinkClick r:id="rId10" action="ppaction://hlinkfile"/>
              </a:rPr>
              <a:t>Exhibit 7.7B</a:t>
            </a:r>
            <a:endParaRPr lang="en-US" dirty="0">
              <a:solidFill>
                <a:srgbClr val="0070C0"/>
              </a:solidFill>
            </a:endParaRPr>
          </a:p>
          <a:p>
            <a:pPr marL="393192" lvl="1" indent="0">
              <a:buNone/>
            </a:pPr>
            <a:endParaRPr lang="en-US" dirty="0"/>
          </a:p>
          <a:p>
            <a:pPr lvl="1"/>
            <a:r>
              <a:rPr lang="en-US" dirty="0"/>
              <a:t>T</a:t>
            </a:r>
            <a:r>
              <a:rPr lang="en-US" dirty="0" smtClean="0"/>
              <a:t>ask </a:t>
            </a:r>
            <a:r>
              <a:rPr lang="en-US" dirty="0"/>
              <a:t>sheet or student progress </a:t>
            </a:r>
            <a:r>
              <a:rPr lang="en-US" dirty="0" smtClean="0"/>
              <a:t>chart-</a:t>
            </a:r>
            <a:r>
              <a:rPr lang="en-US" dirty="0" smtClean="0">
                <a:solidFill>
                  <a:srgbClr val="0070C0"/>
                </a:solidFill>
              </a:rPr>
              <a:t>See Exhibit </a:t>
            </a:r>
            <a:r>
              <a:rPr lang="en-US" dirty="0" smtClean="0">
                <a:solidFill>
                  <a:srgbClr val="0070C0"/>
                </a:solidFill>
                <a:hlinkClick r:id="rId2" action="ppaction://hlinkfile"/>
              </a:rPr>
              <a:t>Book1</a:t>
            </a:r>
            <a:r>
              <a:rPr lang="en-US" dirty="0" smtClean="0">
                <a:solidFill>
                  <a:srgbClr val="0070C0"/>
                </a:solidFill>
              </a:rPr>
              <a:t> &amp; </a:t>
            </a:r>
            <a:r>
              <a:rPr lang="en-US" dirty="0" smtClean="0">
                <a:solidFill>
                  <a:srgbClr val="0070C0"/>
                </a:solidFill>
                <a:hlinkClick r:id="rId8" action="ppaction://hlinkfile"/>
              </a:rPr>
              <a:t>Book2</a:t>
            </a:r>
            <a:endParaRPr lang="en-US" dirty="0">
              <a:solidFill>
                <a:srgbClr val="0070C0"/>
              </a:solidFill>
            </a:endParaRPr>
          </a:p>
        </p:txBody>
      </p:sp>
    </p:spTree>
    <p:extLst>
      <p:ext uri="{BB962C8B-B14F-4D97-AF65-F5344CB8AC3E}">
        <p14:creationId xmlns:p14="http://schemas.microsoft.com/office/powerpoint/2010/main" val="2124935041"/>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7.8</a:t>
            </a:r>
            <a:endParaRPr lang="en-US" dirty="0"/>
          </a:p>
        </p:txBody>
      </p:sp>
      <p:sp>
        <p:nvSpPr>
          <p:cNvPr id="3" name="Content Placeholder 2"/>
          <p:cNvSpPr>
            <a:spLocks noGrp="1"/>
          </p:cNvSpPr>
          <p:nvPr>
            <p:ph idx="1"/>
          </p:nvPr>
        </p:nvSpPr>
        <p:spPr/>
        <p:txBody>
          <a:bodyPr>
            <a:normAutofit/>
          </a:bodyPr>
          <a:lstStyle/>
          <a:p>
            <a:r>
              <a:rPr lang="en-US" dirty="0"/>
              <a:t>Safety </a:t>
            </a:r>
            <a:r>
              <a:rPr lang="en-US" dirty="0" smtClean="0"/>
              <a:t>Standards</a:t>
            </a:r>
          </a:p>
          <a:p>
            <a:endParaRPr lang="en-US" dirty="0"/>
          </a:p>
          <a:p>
            <a:pPr lvl="1"/>
            <a:r>
              <a:rPr lang="en-US" dirty="0"/>
              <a:t>Student safety is a prime concern of the entire faculty and administration at </a:t>
            </a:r>
            <a:r>
              <a:rPr lang="en-US" dirty="0" smtClean="0"/>
              <a:t>Mesa Community </a:t>
            </a:r>
            <a:r>
              <a:rPr lang="en-US" dirty="0"/>
              <a:t>College. During the </a:t>
            </a:r>
            <a:r>
              <a:rPr lang="en-US" dirty="0" smtClean="0"/>
              <a:t>beginning of each semester, </a:t>
            </a:r>
            <a:r>
              <a:rPr lang="en-US" dirty="0"/>
              <a:t>every student is required to </a:t>
            </a:r>
            <a:r>
              <a:rPr lang="en-US" dirty="0" smtClean="0"/>
              <a:t>log into SP2 and complete two courses that covers lab safety and hazardous material-</a:t>
            </a:r>
            <a:r>
              <a:rPr lang="en-US" dirty="0" smtClean="0">
                <a:solidFill>
                  <a:srgbClr val="0070C0"/>
                </a:solidFill>
              </a:rPr>
              <a:t>See Exhibit </a:t>
            </a:r>
            <a:r>
              <a:rPr lang="en-US" dirty="0" smtClean="0">
                <a:solidFill>
                  <a:srgbClr val="0070C0"/>
                </a:solidFill>
                <a:hlinkClick r:id="rId2" action="ppaction://hlinkfile"/>
              </a:rPr>
              <a:t>Book 2 </a:t>
            </a:r>
            <a:endParaRPr lang="en-US" dirty="0" smtClean="0">
              <a:solidFill>
                <a:srgbClr val="0070C0"/>
              </a:solidFill>
            </a:endParaRPr>
          </a:p>
          <a:p>
            <a:pPr lvl="1"/>
            <a:r>
              <a:rPr lang="en-US" dirty="0" smtClean="0"/>
              <a:t>Safety </a:t>
            </a:r>
            <a:r>
              <a:rPr lang="en-US" dirty="0"/>
              <a:t>glasses are required in the lab at all times.</a:t>
            </a:r>
          </a:p>
        </p:txBody>
      </p:sp>
    </p:spTree>
    <p:extLst>
      <p:ext uri="{BB962C8B-B14F-4D97-AF65-F5344CB8AC3E}">
        <p14:creationId xmlns:p14="http://schemas.microsoft.com/office/powerpoint/2010/main" val="3056264436"/>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7.8</a:t>
            </a:r>
            <a:endParaRPr lang="en-US" dirty="0"/>
          </a:p>
        </p:txBody>
      </p:sp>
      <p:sp>
        <p:nvSpPr>
          <p:cNvPr id="3" name="Content Placeholder 2"/>
          <p:cNvSpPr>
            <a:spLocks noGrp="1"/>
          </p:cNvSpPr>
          <p:nvPr>
            <p:ph idx="1"/>
          </p:nvPr>
        </p:nvSpPr>
        <p:spPr/>
        <p:txBody>
          <a:bodyPr>
            <a:normAutofit/>
          </a:bodyPr>
          <a:lstStyle/>
          <a:p>
            <a:r>
              <a:rPr lang="en-US" dirty="0" smtClean="0"/>
              <a:t>Safety Standards</a:t>
            </a:r>
          </a:p>
          <a:p>
            <a:pPr lvl="1"/>
            <a:r>
              <a:rPr lang="en-US" dirty="0" smtClean="0"/>
              <a:t>Safety Test</a:t>
            </a:r>
          </a:p>
          <a:p>
            <a:pPr marL="393192" lvl="1" indent="0">
              <a:buNone/>
            </a:pPr>
            <a:r>
              <a:rPr lang="en-US" dirty="0">
                <a:hlinkClick r:id="rId2"/>
              </a:rPr>
              <a:t>http://www.sp2.org/site</a:t>
            </a:r>
            <a:r>
              <a:rPr lang="en-US" dirty="0" smtClean="0">
                <a:hlinkClick r:id="rId2"/>
              </a:rPr>
              <a:t>/</a:t>
            </a:r>
            <a:r>
              <a:rPr lang="en-US" dirty="0" smtClean="0"/>
              <a:t> </a:t>
            </a:r>
            <a:endParaRPr lang="en-US" dirty="0"/>
          </a:p>
          <a:p>
            <a:pPr lvl="1"/>
            <a:r>
              <a:rPr lang="en-US" dirty="0"/>
              <a:t>C</a:t>
            </a:r>
            <a:r>
              <a:rPr lang="en-US" dirty="0" smtClean="0"/>
              <a:t>ourse outline</a:t>
            </a:r>
          </a:p>
          <a:p>
            <a:pPr marL="393192" lvl="1" indent="0">
              <a:buNone/>
            </a:pPr>
            <a:r>
              <a:rPr lang="en-US" dirty="0">
                <a:hlinkClick r:id="rId3"/>
              </a:rPr>
              <a:t>http://</a:t>
            </a:r>
            <a:r>
              <a:rPr lang="en-US" dirty="0" smtClean="0">
                <a:hlinkClick r:id="rId3"/>
              </a:rPr>
              <a:t>www.mesacc.edu/programs/automotive-performance</a:t>
            </a:r>
            <a:r>
              <a:rPr lang="en-US" dirty="0" smtClean="0"/>
              <a:t>  </a:t>
            </a:r>
            <a:endParaRPr lang="en-US" dirty="0"/>
          </a:p>
          <a:p>
            <a:pPr lvl="1"/>
            <a:r>
              <a:rPr lang="en-US" dirty="0" smtClean="0"/>
              <a:t>Posters and Signage</a:t>
            </a:r>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5350" y="990600"/>
            <a:ext cx="1333500" cy="17780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3373" y="1524000"/>
            <a:ext cx="1600200" cy="2133600"/>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2400" y="4964239"/>
            <a:ext cx="1314450" cy="1752600"/>
          </a:xfrm>
          <a:prstGeom prst="rect">
            <a:avLst/>
          </a:prstGeom>
        </p:spPr>
      </p:pic>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76400" y="5002506"/>
            <a:ext cx="1314450" cy="1752600"/>
          </a:xfrm>
          <a:prstGeom prst="rect">
            <a:avLst/>
          </a:prstGeom>
        </p:spPr>
      </p:pic>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67147" y="4964239"/>
            <a:ext cx="1381968" cy="1814864"/>
          </a:xfrm>
          <a:prstGeom prst="rect">
            <a:avLst/>
          </a:prstGeom>
        </p:spPr>
      </p:pic>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27096" y="5008239"/>
            <a:ext cx="1295147" cy="1726863"/>
          </a:xfrm>
          <a:prstGeom prst="rect">
            <a:avLst/>
          </a:prstGeom>
        </p:spPr>
      </p:pic>
      <p:pic>
        <p:nvPicPr>
          <p:cNvPr id="10" name="Pictur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620000" y="5030266"/>
            <a:ext cx="1295400" cy="1727200"/>
          </a:xfrm>
          <a:prstGeom prst="rect">
            <a:avLst/>
          </a:prstGeom>
        </p:spPr>
      </p:pic>
      <p:pic>
        <p:nvPicPr>
          <p:cNvPr id="11" name="Picture 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391400" y="1096471"/>
            <a:ext cx="1428750" cy="1905000"/>
          </a:xfrm>
          <a:prstGeom prst="rect">
            <a:avLst/>
          </a:prstGeom>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172200" y="5027398"/>
            <a:ext cx="1303198" cy="1737597"/>
          </a:xfrm>
          <a:prstGeom prst="rect">
            <a:avLst/>
          </a:prstGeom>
        </p:spPr>
      </p:pic>
    </p:spTree>
    <p:extLst>
      <p:ext uri="{BB962C8B-B14F-4D97-AF65-F5344CB8AC3E}">
        <p14:creationId xmlns:p14="http://schemas.microsoft.com/office/powerpoint/2010/main" val="3056264436"/>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7.9</a:t>
            </a:r>
            <a:endParaRPr lang="en-US" dirty="0"/>
          </a:p>
        </p:txBody>
      </p:sp>
      <p:sp>
        <p:nvSpPr>
          <p:cNvPr id="3" name="Content Placeholder 2"/>
          <p:cNvSpPr>
            <a:spLocks noGrp="1"/>
          </p:cNvSpPr>
          <p:nvPr>
            <p:ph idx="1"/>
          </p:nvPr>
        </p:nvSpPr>
        <p:spPr/>
        <p:txBody>
          <a:bodyPr>
            <a:normAutofit lnSpcReduction="10000"/>
          </a:bodyPr>
          <a:lstStyle/>
          <a:p>
            <a:r>
              <a:rPr lang="en-US" dirty="0" smtClean="0"/>
              <a:t>Personal Standards</a:t>
            </a:r>
          </a:p>
          <a:p>
            <a:pPr lvl="1"/>
            <a:r>
              <a:rPr lang="en-US" dirty="0"/>
              <a:t>The importance of professionalism, interpersonal skills, care of customers' vehicles and customers' relations are covered in </a:t>
            </a:r>
            <a:r>
              <a:rPr lang="en-US" dirty="0" smtClean="0"/>
              <a:t>day to day classroom instruction.</a:t>
            </a:r>
          </a:p>
          <a:p>
            <a:pPr lvl="1"/>
            <a:r>
              <a:rPr lang="en-US" dirty="0"/>
              <a:t>Safety Rules-</a:t>
            </a:r>
            <a:r>
              <a:rPr lang="en-US" dirty="0">
                <a:solidFill>
                  <a:srgbClr val="0070C0"/>
                </a:solidFill>
              </a:rPr>
              <a:t>See </a:t>
            </a:r>
            <a:r>
              <a:rPr lang="en-US" dirty="0">
                <a:solidFill>
                  <a:srgbClr val="0070C0"/>
                </a:solidFill>
                <a:hlinkClick r:id="rId2" action="ppaction://hlinkfile"/>
              </a:rPr>
              <a:t>Exhibit </a:t>
            </a:r>
            <a:r>
              <a:rPr lang="en-US" dirty="0" smtClean="0">
                <a:solidFill>
                  <a:srgbClr val="0070C0"/>
                </a:solidFill>
                <a:hlinkClick r:id="rId2" action="ppaction://hlinkfile"/>
              </a:rPr>
              <a:t>7.9A</a:t>
            </a:r>
            <a:endParaRPr lang="en-US" dirty="0" smtClean="0">
              <a:solidFill>
                <a:srgbClr val="0070C0"/>
              </a:solidFill>
            </a:endParaRPr>
          </a:p>
          <a:p>
            <a:pPr lvl="1"/>
            <a:endParaRPr lang="en-US" dirty="0">
              <a:solidFill>
                <a:srgbClr val="0070C0"/>
              </a:solidFill>
            </a:endParaRPr>
          </a:p>
          <a:p>
            <a:pPr lvl="1"/>
            <a:r>
              <a:rPr lang="en-US" dirty="0" smtClean="0"/>
              <a:t>Syllabus Safety Signature-</a:t>
            </a:r>
            <a:r>
              <a:rPr lang="en-US" dirty="0" smtClean="0">
                <a:solidFill>
                  <a:srgbClr val="0070C0"/>
                </a:solidFill>
              </a:rPr>
              <a:t>See </a:t>
            </a:r>
            <a:r>
              <a:rPr lang="en-US" dirty="0" smtClean="0">
                <a:solidFill>
                  <a:srgbClr val="0070C0"/>
                </a:solidFill>
                <a:hlinkClick r:id="rId3" action="ppaction://hlinkfile"/>
              </a:rPr>
              <a:t>Exhibit 7.9B</a:t>
            </a:r>
            <a:endParaRPr lang="en-US" dirty="0" smtClean="0">
              <a:solidFill>
                <a:srgbClr val="0070C0"/>
              </a:solidFill>
            </a:endParaRPr>
          </a:p>
          <a:p>
            <a:pPr marL="393192" lvl="1" indent="0">
              <a:buNone/>
            </a:pPr>
            <a:endParaRPr lang="en-US" dirty="0" smtClean="0"/>
          </a:p>
          <a:p>
            <a:pPr lvl="1"/>
            <a:r>
              <a:rPr lang="en-US" dirty="0" smtClean="0"/>
              <a:t>Safety Training and Testing-</a:t>
            </a:r>
            <a:r>
              <a:rPr lang="en-US" dirty="0" smtClean="0">
                <a:solidFill>
                  <a:srgbClr val="0070C0"/>
                </a:solidFill>
              </a:rPr>
              <a:t>See </a:t>
            </a:r>
            <a:r>
              <a:rPr lang="en-US" dirty="0" smtClean="0">
                <a:solidFill>
                  <a:srgbClr val="0070C0"/>
                </a:solidFill>
                <a:hlinkClick r:id="rId4" action="ppaction://hlinkfile"/>
              </a:rPr>
              <a:t>Exhibit 7.9C</a:t>
            </a:r>
            <a:endParaRPr lang="en-US" dirty="0" smtClean="0">
              <a:solidFill>
                <a:srgbClr val="0070C0"/>
              </a:solidFill>
            </a:endParaRPr>
          </a:p>
          <a:p>
            <a:pPr lvl="1"/>
            <a:endParaRPr lang="en-US" dirty="0">
              <a:solidFill>
                <a:srgbClr val="0070C0"/>
              </a:solidFill>
            </a:endParaRPr>
          </a:p>
          <a:p>
            <a:pPr lvl="1"/>
            <a:r>
              <a:rPr lang="en-US" dirty="0" smtClean="0"/>
              <a:t>Syllabus Integrity-</a:t>
            </a:r>
            <a:r>
              <a:rPr lang="en-US" dirty="0" smtClean="0">
                <a:solidFill>
                  <a:srgbClr val="0070C0"/>
                </a:solidFill>
              </a:rPr>
              <a:t>See </a:t>
            </a:r>
            <a:r>
              <a:rPr lang="en-US" dirty="0" smtClean="0">
                <a:solidFill>
                  <a:srgbClr val="0070C0"/>
                </a:solidFill>
                <a:hlinkClick r:id="rId5" action="ppaction://hlinkfile"/>
              </a:rPr>
              <a:t>Exhibit 7.9D</a:t>
            </a:r>
            <a:endParaRPr lang="en-US" dirty="0" smtClean="0">
              <a:solidFill>
                <a:srgbClr val="0070C0"/>
              </a:solidFill>
            </a:endParaRPr>
          </a:p>
        </p:txBody>
      </p:sp>
    </p:spTree>
    <p:extLst>
      <p:ext uri="{BB962C8B-B14F-4D97-AF65-F5344CB8AC3E}">
        <p14:creationId xmlns:p14="http://schemas.microsoft.com/office/powerpoint/2010/main" val="3056264436"/>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7.10</a:t>
            </a:r>
            <a:endParaRPr lang="en-US" dirty="0"/>
          </a:p>
        </p:txBody>
      </p:sp>
      <p:sp>
        <p:nvSpPr>
          <p:cNvPr id="3" name="Content Placeholder 2"/>
          <p:cNvSpPr>
            <a:spLocks noGrp="1"/>
          </p:cNvSpPr>
          <p:nvPr>
            <p:ph idx="1"/>
          </p:nvPr>
        </p:nvSpPr>
        <p:spPr/>
        <p:txBody>
          <a:bodyPr>
            <a:normAutofit/>
          </a:bodyPr>
          <a:lstStyle/>
          <a:p>
            <a:r>
              <a:rPr lang="en-US" dirty="0" smtClean="0"/>
              <a:t>Work Habits/Ethics</a:t>
            </a:r>
          </a:p>
          <a:p>
            <a:pPr lvl="1"/>
            <a:r>
              <a:rPr lang="en-US" dirty="0" smtClean="0"/>
              <a:t>Syllabus has attendance policy-</a:t>
            </a:r>
            <a:r>
              <a:rPr lang="en-US" dirty="0" smtClean="0">
                <a:solidFill>
                  <a:srgbClr val="0070C0"/>
                </a:solidFill>
              </a:rPr>
              <a:t>See </a:t>
            </a:r>
            <a:r>
              <a:rPr lang="en-US" dirty="0" smtClean="0">
                <a:solidFill>
                  <a:srgbClr val="0070C0"/>
                </a:solidFill>
                <a:hlinkClick r:id="rId2" action="ppaction://hlinkfile"/>
              </a:rPr>
              <a:t>Exhibit 7.10A</a:t>
            </a:r>
            <a:endParaRPr lang="en-US" dirty="0" smtClean="0">
              <a:solidFill>
                <a:srgbClr val="0070C0"/>
              </a:solidFill>
            </a:endParaRPr>
          </a:p>
          <a:p>
            <a:pPr lvl="1"/>
            <a:r>
              <a:rPr lang="en-US" dirty="0"/>
              <a:t>Good work habits and ethics are stressed throughout the training program and integrated into the student’s grade. These include working with others and exhibiting honesty toward customers in dealing with work performed. L</a:t>
            </a:r>
            <a:r>
              <a:rPr lang="en-US" dirty="0" smtClean="0"/>
              <a:t>ive work reinforces </a:t>
            </a:r>
            <a:r>
              <a:rPr lang="en-US" dirty="0"/>
              <a:t>what is taught in the classroom and </a:t>
            </a:r>
            <a:r>
              <a:rPr lang="en-US" dirty="0" smtClean="0"/>
              <a:t>offers </a:t>
            </a:r>
            <a:r>
              <a:rPr lang="en-US" dirty="0"/>
              <a:t>a good barometer to the students' habits and ethics.</a:t>
            </a:r>
            <a:endParaRPr lang="en-US" dirty="0" smtClean="0"/>
          </a:p>
          <a:p>
            <a:pPr lvl="1"/>
            <a:endParaRPr lang="en-US" dirty="0"/>
          </a:p>
        </p:txBody>
      </p:sp>
    </p:spTree>
    <p:extLst>
      <p:ext uri="{BB962C8B-B14F-4D97-AF65-F5344CB8AC3E}">
        <p14:creationId xmlns:p14="http://schemas.microsoft.com/office/powerpoint/2010/main" val="3056264436"/>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7.11</a:t>
            </a:r>
            <a:endParaRPr lang="en-US" dirty="0"/>
          </a:p>
        </p:txBody>
      </p:sp>
      <p:sp>
        <p:nvSpPr>
          <p:cNvPr id="3" name="Content Placeholder 2"/>
          <p:cNvSpPr>
            <a:spLocks noGrp="1"/>
          </p:cNvSpPr>
          <p:nvPr>
            <p:ph idx="1"/>
          </p:nvPr>
        </p:nvSpPr>
        <p:spPr/>
        <p:txBody>
          <a:bodyPr>
            <a:normAutofit/>
          </a:bodyPr>
          <a:lstStyle/>
          <a:p>
            <a:r>
              <a:rPr lang="en-US" dirty="0" smtClean="0"/>
              <a:t>Provision for Individual Differences</a:t>
            </a:r>
          </a:p>
          <a:p>
            <a:pPr lvl="1"/>
            <a:endParaRPr lang="en-US" dirty="0" smtClean="0"/>
          </a:p>
          <a:p>
            <a:pPr lvl="1"/>
            <a:r>
              <a:rPr lang="en-US" dirty="0">
                <a:hlinkClick r:id="rId2"/>
              </a:rPr>
              <a:t>http://</a:t>
            </a:r>
            <a:r>
              <a:rPr lang="en-US" dirty="0" smtClean="0">
                <a:hlinkClick r:id="rId2"/>
              </a:rPr>
              <a:t>www.mesacc.edu/disability-services/faculty/class-accommodations</a:t>
            </a:r>
            <a:r>
              <a:rPr lang="en-US" dirty="0" smtClean="0"/>
              <a:t> </a:t>
            </a:r>
          </a:p>
          <a:p>
            <a:pPr marL="393192" lvl="1" indent="0">
              <a:buNone/>
            </a:pPr>
            <a:endParaRPr lang="en-US" dirty="0"/>
          </a:p>
          <a:p>
            <a:pPr lvl="1"/>
            <a:r>
              <a:rPr lang="en-US" dirty="0" smtClean="0"/>
              <a:t>No IEP examples available</a:t>
            </a:r>
            <a:endParaRPr lang="en-US" dirty="0"/>
          </a:p>
        </p:txBody>
      </p:sp>
    </p:spTree>
    <p:extLst>
      <p:ext uri="{BB962C8B-B14F-4D97-AF65-F5344CB8AC3E}">
        <p14:creationId xmlns:p14="http://schemas.microsoft.com/office/powerpoint/2010/main" val="1888337910"/>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Related Instruction</a:t>
            </a:r>
          </a:p>
          <a:p>
            <a:pPr lvl="1"/>
            <a:r>
              <a:rPr lang="en-US" dirty="0" smtClean="0"/>
              <a:t>MCC offers GTC107 Technical Math Course that is tailored to Automotive, Welding</a:t>
            </a:r>
            <a:r>
              <a:rPr lang="en-US" dirty="0"/>
              <a:t>, CAD/CAM/CNC </a:t>
            </a:r>
            <a:r>
              <a:rPr lang="en-US" dirty="0" smtClean="0"/>
              <a:t>I manufacturing trade skills sets. See catalog-</a:t>
            </a:r>
          </a:p>
          <a:p>
            <a:pPr marL="393192" lvl="1" indent="0">
              <a:buNone/>
            </a:pPr>
            <a:r>
              <a:rPr lang="en-US" dirty="0">
                <a:hlinkClick r:id="rId2"/>
              </a:rPr>
              <a:t>http://web.mesacc.edu/schedule/search?class=GTC</a:t>
            </a:r>
            <a:r>
              <a:rPr lang="en-US" dirty="0" smtClean="0"/>
              <a:t>+++++ </a:t>
            </a:r>
          </a:p>
          <a:p>
            <a:pPr marL="393192" lvl="1" indent="0">
              <a:buNone/>
            </a:pPr>
            <a:endParaRPr lang="en-US" dirty="0">
              <a:solidFill>
                <a:srgbClr val="FF0000"/>
              </a:solidFill>
            </a:endParaRPr>
          </a:p>
          <a:p>
            <a:pPr lvl="1"/>
            <a:r>
              <a:rPr lang="en-US" dirty="0" smtClean="0"/>
              <a:t>The </a:t>
            </a:r>
            <a:r>
              <a:rPr lang="en-US" dirty="0"/>
              <a:t>instructors for </a:t>
            </a:r>
            <a:r>
              <a:rPr lang="en-US" dirty="0" smtClean="0"/>
              <a:t>this </a:t>
            </a:r>
            <a:r>
              <a:rPr lang="en-US" dirty="0"/>
              <a:t>related </a:t>
            </a:r>
            <a:r>
              <a:rPr lang="en-US" dirty="0" smtClean="0"/>
              <a:t>course </a:t>
            </a:r>
            <a:r>
              <a:rPr lang="en-US" dirty="0"/>
              <a:t>are supplied by the discipline for that area and are selected by the discipline’s department chair with input from the </a:t>
            </a:r>
            <a:r>
              <a:rPr lang="en-US" dirty="0" smtClean="0"/>
              <a:t>program director. </a:t>
            </a:r>
            <a:r>
              <a:rPr lang="en-US" dirty="0"/>
              <a:t>The general criteria preferred for that position include a strong understanding of technical student’s needs and characteristics. </a:t>
            </a:r>
            <a:endParaRPr lang="en-US" dirty="0" smtClean="0"/>
          </a:p>
          <a:p>
            <a:pPr marL="393192" lvl="1" indent="0">
              <a:buNone/>
            </a:pPr>
            <a:r>
              <a:rPr lang="en-US" dirty="0" smtClean="0"/>
              <a:t> </a:t>
            </a:r>
            <a:endParaRPr lang="en-US" dirty="0"/>
          </a:p>
        </p:txBody>
      </p:sp>
    </p:spTree>
    <p:extLst>
      <p:ext uri="{BB962C8B-B14F-4D97-AF65-F5344CB8AC3E}">
        <p14:creationId xmlns:p14="http://schemas.microsoft.com/office/powerpoint/2010/main" val="1888337910"/>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Testing</a:t>
            </a:r>
          </a:p>
          <a:p>
            <a:pPr lvl="1"/>
            <a:r>
              <a:rPr lang="en-US" dirty="0"/>
              <a:t>The curriculum provided to the </a:t>
            </a:r>
            <a:r>
              <a:rPr lang="en-US" dirty="0" smtClean="0"/>
              <a:t>automotive program includes </a:t>
            </a:r>
            <a:r>
              <a:rPr lang="en-US" dirty="0"/>
              <a:t>both written tests and hands-on evaluation. </a:t>
            </a:r>
            <a:r>
              <a:rPr lang="en-US" dirty="0" smtClean="0"/>
              <a:t>Automotive </a:t>
            </a:r>
            <a:r>
              <a:rPr lang="en-US" dirty="0"/>
              <a:t>students also take sample ASE tests, random quizzes, a final examination each semester and their lab work is graded. </a:t>
            </a:r>
            <a:r>
              <a:rPr lang="en-US" dirty="0" smtClean="0"/>
              <a:t>MCC automotive has </a:t>
            </a:r>
            <a:r>
              <a:rPr lang="en-US" dirty="0"/>
              <a:t>mandated that every student must pass the </a:t>
            </a:r>
            <a:r>
              <a:rPr lang="en-US" dirty="0" smtClean="0"/>
              <a:t>course </a:t>
            </a:r>
            <a:r>
              <a:rPr lang="en-US" dirty="0"/>
              <a:t>with a score of </a:t>
            </a:r>
            <a:r>
              <a:rPr lang="en-US" dirty="0" smtClean="0"/>
              <a:t>70</a:t>
            </a:r>
            <a:r>
              <a:rPr lang="en-US" dirty="0"/>
              <a:t>% or better before they can receive certification in that course</a:t>
            </a:r>
            <a:r>
              <a:rPr lang="en-US" dirty="0" smtClean="0"/>
              <a:t>.</a:t>
            </a:r>
          </a:p>
          <a:p>
            <a:pPr marL="393192" lvl="1" indent="0">
              <a:buNone/>
            </a:pPr>
            <a:r>
              <a:rPr lang="en-US" dirty="0">
                <a:hlinkClick r:id="rId2"/>
              </a:rPr>
              <a:t>http://</a:t>
            </a:r>
            <a:r>
              <a:rPr lang="en-US" dirty="0" smtClean="0">
                <a:hlinkClick r:id="rId2"/>
              </a:rPr>
              <a:t>www.mesacc.edu/programs/course-sequences/air-conditioning-ccl</a:t>
            </a:r>
            <a:r>
              <a:rPr lang="en-US" dirty="0" smtClean="0"/>
              <a:t> </a:t>
            </a:r>
          </a:p>
          <a:p>
            <a:pPr lvl="1"/>
            <a:r>
              <a:rPr lang="en-US" dirty="0" smtClean="0"/>
              <a:t>Sample test- </a:t>
            </a:r>
            <a:r>
              <a:rPr lang="en-US" dirty="0" smtClean="0">
                <a:solidFill>
                  <a:srgbClr val="0070C0"/>
                </a:solidFill>
                <a:hlinkClick r:id="rId3" action="ppaction://hlinkfile"/>
              </a:rPr>
              <a:t>Exhibit 7.13A</a:t>
            </a:r>
            <a:endParaRPr lang="en-US" dirty="0" smtClean="0">
              <a:solidFill>
                <a:srgbClr val="0070C0"/>
              </a:solidFill>
            </a:endParaRPr>
          </a:p>
          <a:p>
            <a:pPr lvl="1"/>
            <a:r>
              <a:rPr lang="en-US" dirty="0" smtClean="0"/>
              <a:t>Job Sheets-</a:t>
            </a:r>
            <a:r>
              <a:rPr lang="en-US" dirty="0" smtClean="0">
                <a:solidFill>
                  <a:srgbClr val="0070C0"/>
                </a:solidFill>
              </a:rPr>
              <a:t>Exhibit </a:t>
            </a:r>
            <a:r>
              <a:rPr lang="en-US" dirty="0" smtClean="0">
                <a:solidFill>
                  <a:srgbClr val="0070C0"/>
                </a:solidFill>
                <a:hlinkClick r:id="rId4" action="ppaction://hlinkfile"/>
              </a:rPr>
              <a:t>Job Sheets Folder</a:t>
            </a:r>
            <a:endParaRPr lang="en-US" dirty="0" smtClean="0">
              <a:solidFill>
                <a:srgbClr val="0070C0"/>
              </a:solidFill>
            </a:endParaRPr>
          </a:p>
          <a:p>
            <a:pPr lvl="1"/>
            <a:r>
              <a:rPr lang="en-US" dirty="0" smtClean="0"/>
              <a:t>Grading Scale-</a:t>
            </a:r>
            <a:r>
              <a:rPr lang="en-US" dirty="0" smtClean="0">
                <a:solidFill>
                  <a:srgbClr val="0070C0"/>
                </a:solidFill>
                <a:hlinkClick r:id="rId5" action="ppaction://hlinkfile"/>
              </a:rPr>
              <a:t>Exhibit 7.13C</a:t>
            </a:r>
            <a:endParaRPr lang="en-US" dirty="0" smtClean="0">
              <a:solidFill>
                <a:srgbClr val="0070C0"/>
              </a:solidFill>
            </a:endParaRPr>
          </a:p>
          <a:p>
            <a:pPr lvl="1"/>
            <a:r>
              <a:rPr lang="en-US" dirty="0" smtClean="0"/>
              <a:t>ASE posters, registration material, provisions for testing</a:t>
            </a:r>
            <a:endParaRPr lang="en-US" dirty="0"/>
          </a:p>
        </p:txBody>
      </p:sp>
    </p:spTree>
    <p:extLst>
      <p:ext uri="{BB962C8B-B14F-4D97-AF65-F5344CB8AC3E}">
        <p14:creationId xmlns:p14="http://schemas.microsoft.com/office/powerpoint/2010/main" val="1888337910"/>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1.2</a:t>
            </a:r>
            <a:endParaRPr lang="en-US" dirty="0"/>
          </a:p>
        </p:txBody>
      </p:sp>
      <p:sp>
        <p:nvSpPr>
          <p:cNvPr id="3" name="Content Placeholder 2"/>
          <p:cNvSpPr>
            <a:spLocks noGrp="1"/>
          </p:cNvSpPr>
          <p:nvPr>
            <p:ph idx="1"/>
          </p:nvPr>
        </p:nvSpPr>
        <p:spPr/>
        <p:txBody>
          <a:bodyPr/>
          <a:lstStyle/>
          <a:p>
            <a:r>
              <a:rPr lang="en-US" dirty="0" smtClean="0"/>
              <a:t>Program Description/Goals</a:t>
            </a:r>
          </a:p>
          <a:p>
            <a:pPr marL="393192" lvl="1" indent="0">
              <a:buNone/>
            </a:pPr>
            <a:endParaRPr lang="en-US" dirty="0" smtClean="0"/>
          </a:p>
          <a:p>
            <a:pPr lvl="1"/>
            <a:r>
              <a:rPr lang="en-US" sz="1200" dirty="0" smtClean="0"/>
              <a:t>Admission/Registration Information </a:t>
            </a:r>
            <a:r>
              <a:rPr lang="en-US" sz="1200" dirty="0"/>
              <a:t>- </a:t>
            </a:r>
            <a:r>
              <a:rPr lang="en-US" sz="1200" dirty="0">
                <a:hlinkClick r:id="rId2"/>
              </a:rPr>
              <a:t>http://</a:t>
            </a:r>
            <a:r>
              <a:rPr lang="en-US" sz="1200" dirty="0" smtClean="0">
                <a:hlinkClick r:id="rId2"/>
              </a:rPr>
              <a:t>www.mesacc.edu/admissions-records/become-student-mcc</a:t>
            </a:r>
            <a:r>
              <a:rPr lang="en-US" sz="1200" dirty="0" smtClean="0"/>
              <a:t>  </a:t>
            </a:r>
          </a:p>
          <a:p>
            <a:pPr lvl="1"/>
            <a:endParaRPr lang="en-US" sz="1200" dirty="0"/>
          </a:p>
          <a:p>
            <a:pPr lvl="1"/>
            <a:r>
              <a:rPr lang="en-US" sz="1200" dirty="0" smtClean="0"/>
              <a:t>Areas of </a:t>
            </a:r>
            <a:r>
              <a:rPr lang="en-US" sz="1200" dirty="0"/>
              <a:t>Specialty Training - </a:t>
            </a:r>
            <a:r>
              <a:rPr lang="en-US" sz="1200" dirty="0">
                <a:hlinkClick r:id="rId3"/>
              </a:rPr>
              <a:t>http://www.mesacc.edu/programs</a:t>
            </a:r>
            <a:r>
              <a:rPr lang="en-US" sz="1200" dirty="0" smtClean="0">
                <a:hlinkClick r:id="rId3"/>
              </a:rPr>
              <a:t>/</a:t>
            </a:r>
            <a:r>
              <a:rPr lang="en-US" sz="1200" dirty="0" smtClean="0"/>
              <a:t> </a:t>
            </a:r>
          </a:p>
          <a:p>
            <a:pPr lvl="1"/>
            <a:endParaRPr lang="en-US" sz="1200" dirty="0"/>
          </a:p>
          <a:p>
            <a:pPr lvl="1"/>
            <a:r>
              <a:rPr lang="en-US" sz="1200" dirty="0"/>
              <a:t>Tuition and Fees - </a:t>
            </a:r>
            <a:r>
              <a:rPr lang="en-US" sz="1200" dirty="0">
                <a:hlinkClick r:id="rId4"/>
              </a:rPr>
              <a:t>http://</a:t>
            </a:r>
            <a:r>
              <a:rPr lang="en-US" sz="1200" dirty="0" smtClean="0">
                <a:hlinkClick r:id="rId4"/>
              </a:rPr>
              <a:t>www.mesacc.edu/cashier-services/tuition-rates</a:t>
            </a:r>
            <a:r>
              <a:rPr lang="en-US" sz="1200" dirty="0" smtClean="0"/>
              <a:t> </a:t>
            </a:r>
          </a:p>
          <a:p>
            <a:pPr lvl="1"/>
            <a:endParaRPr lang="en-US" sz="1200" dirty="0"/>
          </a:p>
          <a:p>
            <a:pPr lvl="1"/>
            <a:r>
              <a:rPr lang="en-US" sz="1200" dirty="0"/>
              <a:t>Faculty Qualifications - </a:t>
            </a:r>
            <a:r>
              <a:rPr lang="en-US" sz="1200" dirty="0">
                <a:hlinkClick r:id="rId5"/>
              </a:rPr>
              <a:t>http://</a:t>
            </a:r>
            <a:r>
              <a:rPr lang="en-US" sz="1200" dirty="0" smtClean="0">
                <a:hlinkClick r:id="rId5"/>
              </a:rPr>
              <a:t>www.mesacc.edu/departments/applied-sciences-and-technology/faculty-staff</a:t>
            </a:r>
            <a:r>
              <a:rPr lang="en-US" sz="1200" dirty="0" smtClean="0"/>
              <a:t> </a:t>
            </a:r>
          </a:p>
          <a:p>
            <a:pPr lvl="1"/>
            <a:endParaRPr lang="en-US" sz="1200" dirty="0"/>
          </a:p>
          <a:p>
            <a:pPr lvl="1"/>
            <a:r>
              <a:rPr lang="en-US" sz="1200" dirty="0" smtClean="0"/>
              <a:t>Program Goals </a:t>
            </a:r>
            <a:r>
              <a:rPr lang="en-US" sz="1200" dirty="0"/>
              <a:t>- </a:t>
            </a:r>
            <a:r>
              <a:rPr lang="en-US" sz="1200" dirty="0">
                <a:hlinkClick r:id="rId6"/>
              </a:rPr>
              <a:t>http://</a:t>
            </a:r>
            <a:r>
              <a:rPr lang="en-US" sz="1200" dirty="0" smtClean="0">
                <a:hlinkClick r:id="rId6"/>
              </a:rPr>
              <a:t>www.mesacc.edu/programs/automotive-performance</a:t>
            </a:r>
            <a:r>
              <a:rPr lang="en-US" sz="1200" dirty="0" smtClean="0"/>
              <a:t> </a:t>
            </a:r>
          </a:p>
          <a:p>
            <a:pPr lvl="1"/>
            <a:endParaRPr lang="en-US" sz="1200" dirty="0"/>
          </a:p>
          <a:p>
            <a:pPr lvl="1"/>
            <a:r>
              <a:rPr lang="en-US" sz="1200" dirty="0" smtClean="0"/>
              <a:t>College Mission </a:t>
            </a:r>
            <a:r>
              <a:rPr lang="en-US" sz="1200" dirty="0"/>
              <a:t>and Purpose - </a:t>
            </a:r>
            <a:r>
              <a:rPr lang="en-US" sz="1200" dirty="0">
                <a:hlinkClick r:id="rId7"/>
              </a:rPr>
              <a:t>http://</a:t>
            </a:r>
            <a:r>
              <a:rPr lang="en-US" sz="1200" dirty="0" smtClean="0">
                <a:hlinkClick r:id="rId7"/>
              </a:rPr>
              <a:t>www.mesacc.edu/about/vision-mission-values</a:t>
            </a:r>
            <a:r>
              <a:rPr lang="en-US" sz="1200" dirty="0" smtClean="0"/>
              <a:t> </a:t>
            </a:r>
          </a:p>
        </p:txBody>
      </p:sp>
    </p:spTree>
    <p:extLst>
      <p:ext uri="{BB962C8B-B14F-4D97-AF65-F5344CB8AC3E}">
        <p14:creationId xmlns:p14="http://schemas.microsoft.com/office/powerpoint/2010/main" val="1869108736"/>
      </p:ext>
    </p:extLst>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7.14</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Evaluation of Instruction</a:t>
            </a:r>
          </a:p>
          <a:p>
            <a:pPr lvl="1"/>
            <a:r>
              <a:rPr lang="en-US" sz="2600" dirty="0"/>
              <a:t>Each time a course is taught at </a:t>
            </a:r>
            <a:r>
              <a:rPr lang="en-US" sz="2600" dirty="0" smtClean="0"/>
              <a:t>Mesa CC, </a:t>
            </a:r>
            <a:r>
              <a:rPr lang="en-US" sz="2600" dirty="0"/>
              <a:t>the students must evaluate it. This evaluation covers the course content, instructor, and facilities. This information is tabulated and routed through the Vice President of Academic Administration, the Department Chair of the </a:t>
            </a:r>
            <a:r>
              <a:rPr lang="en-US" sz="2600" dirty="0" smtClean="0"/>
              <a:t>Applied </a:t>
            </a:r>
            <a:r>
              <a:rPr lang="en-US" sz="2600" dirty="0"/>
              <a:t>Science and Technologies Department and the instructor. This information is considered important to everyone involved and is used in evaluation of a course and the instructor. The faculty are given the tabulated forms and allowed to keep them for reference. This information includes written comments and is used by faculty members for self-evaluation of the courses they teach. In addition to student evaluation, each tenured faculty is evaluated by the Department Chair of the </a:t>
            </a:r>
            <a:r>
              <a:rPr lang="en-US" sz="2600" dirty="0" smtClean="0"/>
              <a:t>Applied </a:t>
            </a:r>
            <a:r>
              <a:rPr lang="en-US" sz="2600" dirty="0"/>
              <a:t>Science and Technologies Department once every three years; faculty up for tenure are evaluated once every fall for the first six semesters. </a:t>
            </a:r>
            <a:r>
              <a:rPr lang="en-US" sz="2600" dirty="0" smtClean="0"/>
              <a:t>See Exhibit </a:t>
            </a:r>
            <a:r>
              <a:rPr lang="en-US" sz="2600" dirty="0" smtClean="0">
                <a:hlinkClick r:id="rId2" action="ppaction://hlinkfile"/>
              </a:rPr>
              <a:t>7.14A</a:t>
            </a:r>
            <a:r>
              <a:rPr lang="en-US" sz="2600" dirty="0" smtClean="0"/>
              <a:t> &amp; </a:t>
            </a:r>
            <a:r>
              <a:rPr lang="en-US" sz="2600" dirty="0" smtClean="0">
                <a:hlinkClick r:id="rId3" action="ppaction://hlinkfile"/>
              </a:rPr>
              <a:t>7.14B</a:t>
            </a:r>
            <a:endParaRPr lang="en-US" sz="2600" dirty="0" smtClean="0"/>
          </a:p>
          <a:p>
            <a:pPr lvl="1"/>
            <a:r>
              <a:rPr lang="en-US" sz="2600" dirty="0"/>
              <a:t>Residential Faculty Policies and </a:t>
            </a:r>
            <a:r>
              <a:rPr lang="en-US" sz="2600" dirty="0" smtClean="0"/>
              <a:t>Resources</a:t>
            </a:r>
          </a:p>
          <a:p>
            <a:pPr marL="393192" lvl="1" indent="0">
              <a:buNone/>
            </a:pPr>
            <a:r>
              <a:rPr lang="en-US" sz="2600" dirty="0" smtClean="0">
                <a:solidFill>
                  <a:srgbClr val="FF0000"/>
                </a:solidFill>
                <a:hlinkClick r:id="rId4"/>
              </a:rPr>
              <a:t>http</a:t>
            </a:r>
            <a:r>
              <a:rPr lang="en-US" sz="2600" dirty="0">
                <a:solidFill>
                  <a:srgbClr val="FF0000"/>
                </a:solidFill>
                <a:hlinkClick r:id="rId4"/>
              </a:rPr>
              <a:t>://ctl.mesacc.edu/handbook/faculty-policies-and-practices/residential-faculty-policy-and-resources</a:t>
            </a:r>
            <a:r>
              <a:rPr lang="en-US" sz="2600" dirty="0" smtClean="0">
                <a:solidFill>
                  <a:srgbClr val="FF0000"/>
                </a:solidFill>
                <a:hlinkClick r:id="rId4"/>
              </a:rPr>
              <a:t>/</a:t>
            </a:r>
            <a:r>
              <a:rPr lang="en-US" sz="2600" dirty="0" smtClean="0">
                <a:solidFill>
                  <a:srgbClr val="FF0000"/>
                </a:solidFill>
              </a:rPr>
              <a:t> </a:t>
            </a:r>
            <a:endParaRPr lang="en-US" sz="2600" dirty="0">
              <a:solidFill>
                <a:srgbClr val="FF0000"/>
              </a:solidFill>
            </a:endParaRPr>
          </a:p>
          <a:p>
            <a:pPr lvl="1"/>
            <a:r>
              <a:rPr lang="en-US" sz="2600" dirty="0" smtClean="0"/>
              <a:t>In </a:t>
            </a:r>
            <a:r>
              <a:rPr lang="en-US" sz="2600" dirty="0"/>
              <a:t>addition, the student follow-up survey form provides a great deal of information that will aid the faculty in the program evaluation. </a:t>
            </a:r>
            <a:r>
              <a:rPr lang="en-US" sz="2600" dirty="0">
                <a:solidFill>
                  <a:srgbClr val="0070C0"/>
                </a:solidFill>
                <a:hlinkClick r:id="rId3" action="ppaction://hlinkfile"/>
              </a:rPr>
              <a:t>See Exhibit </a:t>
            </a:r>
            <a:r>
              <a:rPr lang="en-US" sz="2600" dirty="0" smtClean="0">
                <a:solidFill>
                  <a:srgbClr val="0070C0"/>
                </a:solidFill>
                <a:hlinkClick r:id="rId3" action="ppaction://hlinkfile"/>
              </a:rPr>
              <a:t>7.14A </a:t>
            </a:r>
            <a:endParaRPr lang="en-US" sz="2600" dirty="0" smtClean="0">
              <a:solidFill>
                <a:srgbClr val="0070C0"/>
              </a:solidFill>
            </a:endParaRPr>
          </a:p>
          <a:p>
            <a:pPr lvl="1"/>
            <a:r>
              <a:rPr lang="en-US" sz="2600" dirty="0" smtClean="0"/>
              <a:t>The </a:t>
            </a:r>
            <a:r>
              <a:rPr lang="en-US" sz="2600" dirty="0"/>
              <a:t>Advisory Committee is used to help determine what should be taught but has not been directly involved with how it is taught. </a:t>
            </a:r>
            <a:endParaRPr lang="en-US" sz="2600" dirty="0" smtClean="0"/>
          </a:p>
          <a:p>
            <a:pPr lvl="1"/>
            <a:r>
              <a:rPr lang="en-US" sz="2600" dirty="0" smtClean="0"/>
              <a:t>College Plan</a:t>
            </a:r>
          </a:p>
          <a:p>
            <a:pPr marL="393192" lvl="1" indent="0">
              <a:buNone/>
            </a:pPr>
            <a:r>
              <a:rPr lang="en-US" dirty="0">
                <a:hlinkClick r:id="rId5"/>
              </a:rPr>
              <a:t>http://</a:t>
            </a:r>
            <a:r>
              <a:rPr lang="en-US" dirty="0" smtClean="0">
                <a:hlinkClick r:id="rId5"/>
              </a:rPr>
              <a:t>www.mesacc.edu/sites/default/files/pages/section/employees/college-plan-10-13-11.pdf</a:t>
            </a:r>
            <a:r>
              <a:rPr lang="en-US" dirty="0" smtClean="0"/>
              <a:t> </a:t>
            </a:r>
          </a:p>
        </p:txBody>
      </p:sp>
    </p:spTree>
    <p:extLst>
      <p:ext uri="{BB962C8B-B14F-4D97-AF65-F5344CB8AC3E}">
        <p14:creationId xmlns:p14="http://schemas.microsoft.com/office/powerpoint/2010/main" val="1888337910"/>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7.15</a:t>
            </a:r>
            <a:endParaRPr lang="en-US" dirty="0"/>
          </a:p>
        </p:txBody>
      </p:sp>
      <p:sp>
        <p:nvSpPr>
          <p:cNvPr id="3" name="Content Placeholder 2"/>
          <p:cNvSpPr>
            <a:spLocks noGrp="1"/>
          </p:cNvSpPr>
          <p:nvPr>
            <p:ph idx="1"/>
          </p:nvPr>
        </p:nvSpPr>
        <p:spPr/>
        <p:txBody>
          <a:bodyPr>
            <a:normAutofit/>
          </a:bodyPr>
          <a:lstStyle/>
          <a:p>
            <a:r>
              <a:rPr lang="en-US" dirty="0" smtClean="0"/>
              <a:t>On-Vehicle Service and Repair Work</a:t>
            </a:r>
          </a:p>
          <a:p>
            <a:pPr lvl="1"/>
            <a:r>
              <a:rPr lang="en-US" dirty="0"/>
              <a:t>T</a:t>
            </a:r>
            <a:r>
              <a:rPr lang="en-US" dirty="0" smtClean="0"/>
              <a:t>ask sheets-</a:t>
            </a:r>
            <a:r>
              <a:rPr lang="en-US" dirty="0" smtClean="0">
                <a:solidFill>
                  <a:srgbClr val="0070C0"/>
                </a:solidFill>
                <a:hlinkClick r:id="rId2" action="ppaction://hlinkfile"/>
              </a:rPr>
              <a:t>Exhibit 7.15A</a:t>
            </a:r>
            <a:endParaRPr lang="en-US" dirty="0" smtClean="0">
              <a:solidFill>
                <a:srgbClr val="0070C0"/>
              </a:solidFill>
            </a:endParaRPr>
          </a:p>
          <a:p>
            <a:pPr marL="393192" lvl="1" indent="0">
              <a:buNone/>
            </a:pPr>
            <a:endParaRPr lang="en-US" dirty="0" smtClean="0"/>
          </a:p>
          <a:p>
            <a:pPr lvl="1"/>
            <a:r>
              <a:rPr lang="en-US" dirty="0"/>
              <a:t>R</a:t>
            </a:r>
            <a:r>
              <a:rPr lang="en-US" dirty="0" smtClean="0"/>
              <a:t>epair orders-</a:t>
            </a:r>
            <a:r>
              <a:rPr lang="en-US" dirty="0" smtClean="0">
                <a:solidFill>
                  <a:srgbClr val="0070C0"/>
                </a:solidFill>
                <a:hlinkClick r:id="rId3" action="ppaction://hlinkfile"/>
              </a:rPr>
              <a:t>Exhibit 7.15B</a:t>
            </a:r>
            <a:endParaRPr lang="en-US" dirty="0" smtClean="0">
              <a:solidFill>
                <a:srgbClr val="0070C0"/>
              </a:solidFill>
            </a:endParaRPr>
          </a:p>
          <a:p>
            <a:pPr marL="393192" lvl="1" indent="0">
              <a:buNone/>
            </a:pPr>
            <a:endParaRPr lang="en-US" dirty="0"/>
          </a:p>
          <a:p>
            <a:pPr lvl="1"/>
            <a:r>
              <a:rPr lang="en-US" dirty="0"/>
              <a:t>C</a:t>
            </a:r>
            <a:r>
              <a:rPr lang="en-US" dirty="0" smtClean="0"/>
              <a:t>ourse </a:t>
            </a:r>
            <a:r>
              <a:rPr lang="en-US" dirty="0"/>
              <a:t>of s</a:t>
            </a:r>
            <a:r>
              <a:rPr lang="en-US" dirty="0" smtClean="0"/>
              <a:t>tudy and program </a:t>
            </a:r>
            <a:r>
              <a:rPr lang="en-US" dirty="0"/>
              <a:t>policy</a:t>
            </a:r>
            <a:endParaRPr lang="en-US" dirty="0" smtClean="0"/>
          </a:p>
          <a:p>
            <a:pPr marL="393192" lvl="1" indent="0">
              <a:buNone/>
            </a:pPr>
            <a:r>
              <a:rPr lang="en-US" dirty="0">
                <a:hlinkClick r:id="rId4"/>
              </a:rPr>
              <a:t>http://</a:t>
            </a:r>
            <a:r>
              <a:rPr lang="en-US" dirty="0" smtClean="0">
                <a:hlinkClick r:id="rId4"/>
              </a:rPr>
              <a:t>www.mesacc.edu/programs/automotive-performance</a:t>
            </a:r>
            <a:r>
              <a:rPr lang="en-US" dirty="0" smtClean="0"/>
              <a:t> </a:t>
            </a:r>
            <a:endParaRPr lang="en-US" dirty="0"/>
          </a:p>
          <a:p>
            <a:pPr marL="393192" lvl="1" indent="0">
              <a:buNone/>
            </a:pPr>
            <a:r>
              <a:rPr lang="en-US" dirty="0"/>
              <a:t> </a:t>
            </a:r>
          </a:p>
        </p:txBody>
      </p:sp>
    </p:spTree>
    <p:extLst>
      <p:ext uri="{BB962C8B-B14F-4D97-AF65-F5344CB8AC3E}">
        <p14:creationId xmlns:p14="http://schemas.microsoft.com/office/powerpoint/2010/main" val="1888337910"/>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7.16</a:t>
            </a:r>
            <a:endParaRPr lang="en-US" dirty="0"/>
          </a:p>
        </p:txBody>
      </p:sp>
      <p:sp>
        <p:nvSpPr>
          <p:cNvPr id="3" name="Content Placeholder 2"/>
          <p:cNvSpPr>
            <a:spLocks noGrp="1"/>
          </p:cNvSpPr>
          <p:nvPr>
            <p:ph idx="1"/>
          </p:nvPr>
        </p:nvSpPr>
        <p:spPr/>
        <p:txBody>
          <a:bodyPr>
            <a:normAutofit/>
          </a:bodyPr>
          <a:lstStyle/>
          <a:p>
            <a:r>
              <a:rPr lang="en-US" dirty="0" smtClean="0"/>
              <a:t>Dual </a:t>
            </a:r>
            <a:r>
              <a:rPr lang="en-US" dirty="0" smtClean="0"/>
              <a:t>Enrollment</a:t>
            </a:r>
          </a:p>
          <a:p>
            <a:pPr lvl="1"/>
            <a:endParaRPr lang="en-US" dirty="0" smtClean="0"/>
          </a:p>
          <a:p>
            <a:pPr lvl="1"/>
            <a:r>
              <a:rPr lang="en-US" dirty="0" smtClean="0"/>
              <a:t>Currently </a:t>
            </a:r>
            <a:r>
              <a:rPr lang="en-US" dirty="0" smtClean="0"/>
              <a:t>we are going through process and have adopted to allow dual enrollment for </a:t>
            </a:r>
            <a:r>
              <a:rPr lang="en-US" dirty="0" smtClean="0"/>
              <a:t>Fall 2015-</a:t>
            </a:r>
            <a:r>
              <a:rPr lang="en-US" dirty="0" smtClean="0"/>
              <a:t>See Exhibit </a:t>
            </a:r>
            <a:r>
              <a:rPr lang="en-US" dirty="0" smtClean="0">
                <a:hlinkClick r:id="rId2" action="ppaction://hlinkfile"/>
              </a:rPr>
              <a:t>7.16A</a:t>
            </a:r>
            <a:r>
              <a:rPr lang="en-US" dirty="0" smtClean="0"/>
              <a:t> </a:t>
            </a:r>
          </a:p>
          <a:p>
            <a:pPr marL="393192" lvl="1" indent="0">
              <a:buNone/>
            </a:pPr>
            <a:endParaRPr lang="en-US" dirty="0" smtClean="0"/>
          </a:p>
          <a:p>
            <a:pPr marL="393192" lvl="1" indent="0">
              <a:buNone/>
            </a:pPr>
            <a:r>
              <a:rPr lang="en-US" dirty="0" smtClean="0"/>
              <a:t>Course Offerings for Dual Enrollment</a:t>
            </a:r>
          </a:p>
          <a:p>
            <a:pPr lvl="1"/>
            <a:r>
              <a:rPr lang="en-US" dirty="0" smtClean="0"/>
              <a:t>1. APT 101 Automotive Services-3 credit non-lab class</a:t>
            </a:r>
          </a:p>
          <a:p>
            <a:pPr lvl="1"/>
            <a:r>
              <a:rPr lang="en-US" dirty="0" smtClean="0"/>
              <a:t>2. APT 111 Engine Theory-3 credit non-lab class</a:t>
            </a:r>
            <a:endParaRPr lang="en-US" dirty="0" smtClean="0"/>
          </a:p>
          <a:p>
            <a:pPr marL="393192" lvl="1" indent="0">
              <a:buNone/>
            </a:pPr>
            <a:endParaRPr lang="en-US" dirty="0" smtClean="0"/>
          </a:p>
          <a:p>
            <a:pPr marL="393192" lvl="1" indent="0">
              <a:buNone/>
            </a:pPr>
            <a:endParaRPr lang="en-US" dirty="0" smtClean="0"/>
          </a:p>
          <a:p>
            <a:pPr marL="393192" lvl="1" indent="0">
              <a:buNone/>
            </a:pPr>
            <a:endParaRPr lang="en-US" dirty="0"/>
          </a:p>
        </p:txBody>
      </p:sp>
    </p:spTree>
    <p:extLst>
      <p:ext uri="{BB962C8B-B14F-4D97-AF65-F5344CB8AC3E}">
        <p14:creationId xmlns:p14="http://schemas.microsoft.com/office/powerpoint/2010/main" val="1888337910"/>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8</a:t>
            </a:r>
            <a:endParaRPr lang="en-US" dirty="0"/>
          </a:p>
        </p:txBody>
      </p:sp>
      <p:sp>
        <p:nvSpPr>
          <p:cNvPr id="3" name="Subtitle 2"/>
          <p:cNvSpPr>
            <a:spLocks noGrp="1"/>
          </p:cNvSpPr>
          <p:nvPr>
            <p:ph type="subTitle" idx="1"/>
          </p:nvPr>
        </p:nvSpPr>
        <p:spPr>
          <a:xfrm>
            <a:off x="1371600" y="3200400"/>
            <a:ext cx="6400800" cy="1752600"/>
          </a:xfrm>
        </p:spPr>
        <p:txBody>
          <a:bodyPr>
            <a:normAutofit fontScale="85000" lnSpcReduction="10000"/>
          </a:bodyPr>
          <a:lstStyle/>
          <a:p>
            <a:r>
              <a:rPr lang="en-US" sz="2400" b="1" dirty="0" smtClean="0"/>
              <a:t>EQUIPMENT</a:t>
            </a:r>
          </a:p>
          <a:p>
            <a:r>
              <a:rPr lang="en-US" dirty="0" smtClean="0"/>
              <a:t>Equipment and tools used must be of the type and quality found in the repair industry and must also be the type needed to provide training to meet the program goals and performance objectives.</a:t>
            </a:r>
          </a:p>
          <a:p>
            <a:endParaRPr lang="en-US" sz="2400" b="1" dirty="0"/>
          </a:p>
        </p:txBody>
      </p:sp>
    </p:spTree>
    <p:extLst>
      <p:ext uri="{BB962C8B-B14F-4D97-AF65-F5344CB8AC3E}">
        <p14:creationId xmlns:p14="http://schemas.microsoft.com/office/powerpoint/2010/main" val="271823879"/>
      </p:ext>
    </p:extLst>
  </p:cSld>
  <p:clrMapOvr>
    <a:masterClrMapping/>
  </p:clrMapOvr>
  <p:transition spd="slow">
    <p:cov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8.1</a:t>
            </a:r>
            <a:endParaRPr lang="en-US" dirty="0"/>
          </a:p>
        </p:txBody>
      </p:sp>
      <p:sp>
        <p:nvSpPr>
          <p:cNvPr id="3" name="Content Placeholder 2"/>
          <p:cNvSpPr>
            <a:spLocks noGrp="1"/>
          </p:cNvSpPr>
          <p:nvPr>
            <p:ph idx="1"/>
          </p:nvPr>
        </p:nvSpPr>
        <p:spPr/>
        <p:txBody>
          <a:bodyPr/>
          <a:lstStyle/>
          <a:p>
            <a:r>
              <a:rPr lang="en-US" dirty="0" smtClean="0"/>
              <a:t>Safety</a:t>
            </a:r>
          </a:p>
          <a:p>
            <a:pPr lvl="1"/>
            <a:r>
              <a:rPr lang="en-US" dirty="0"/>
              <a:t>All shields, guards, and other safety devices are in place, operable, and used</a:t>
            </a:r>
            <a:r>
              <a:rPr lang="en-US" dirty="0" smtClean="0"/>
              <a:t>.</a:t>
            </a:r>
          </a:p>
          <a:p>
            <a:pPr lvl="1"/>
            <a:endParaRPr lang="en-US" dirty="0"/>
          </a:p>
          <a:p>
            <a:pPr lvl="1"/>
            <a:endParaRPr lang="en-US" dirty="0" smtClean="0"/>
          </a:p>
          <a:p>
            <a:pPr lvl="1"/>
            <a:endParaRPr lang="en-US" dirty="0"/>
          </a:p>
        </p:txBody>
      </p:sp>
    </p:spTree>
    <p:extLst>
      <p:ext uri="{BB962C8B-B14F-4D97-AF65-F5344CB8AC3E}">
        <p14:creationId xmlns:p14="http://schemas.microsoft.com/office/powerpoint/2010/main" val="1636050940"/>
      </p:ext>
    </p:extLst>
  </p:cSld>
  <p:clrMapOvr>
    <a:masterClrMapping/>
  </p:clrMapOvr>
  <p:transition spd="slow">
    <p:cov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8.2</a:t>
            </a:r>
            <a:endParaRPr lang="en-US" dirty="0"/>
          </a:p>
        </p:txBody>
      </p:sp>
      <p:sp>
        <p:nvSpPr>
          <p:cNvPr id="3" name="Content Placeholder 2"/>
          <p:cNvSpPr>
            <a:spLocks noGrp="1"/>
          </p:cNvSpPr>
          <p:nvPr>
            <p:ph idx="1"/>
          </p:nvPr>
        </p:nvSpPr>
        <p:spPr/>
        <p:txBody>
          <a:bodyPr>
            <a:normAutofit/>
          </a:bodyPr>
          <a:lstStyle/>
          <a:p>
            <a:r>
              <a:rPr lang="en-US" dirty="0" smtClean="0"/>
              <a:t>Quantity and Quality</a:t>
            </a:r>
          </a:p>
          <a:p>
            <a:pPr lvl="1"/>
            <a:r>
              <a:rPr lang="en-US" dirty="0"/>
              <a:t>Tools and equipment available are industry standard and exist in sufficient numbers to allow for instruction in the areas of certification for which we are applying. See tool </a:t>
            </a:r>
            <a:r>
              <a:rPr lang="en-US" dirty="0" smtClean="0"/>
              <a:t>inventory for </a:t>
            </a:r>
            <a:r>
              <a:rPr lang="en-US" dirty="0"/>
              <a:t>tools available and </a:t>
            </a:r>
            <a:r>
              <a:rPr lang="en-US" dirty="0" smtClean="0"/>
              <a:t>quantity</a:t>
            </a:r>
          </a:p>
          <a:p>
            <a:pPr marL="393192" lvl="1" indent="0">
              <a:buNone/>
            </a:pPr>
            <a:r>
              <a:rPr lang="en-US" dirty="0" smtClean="0"/>
              <a:t> </a:t>
            </a:r>
          </a:p>
          <a:p>
            <a:pPr marL="393192" lvl="1" indent="0">
              <a:buNone/>
            </a:pPr>
            <a:r>
              <a:rPr lang="en-US" dirty="0" smtClean="0">
                <a:solidFill>
                  <a:srgbClr val="0070C0"/>
                </a:solidFill>
              </a:rPr>
              <a:t>See </a:t>
            </a:r>
            <a:r>
              <a:rPr lang="en-US" dirty="0">
                <a:solidFill>
                  <a:srgbClr val="0070C0"/>
                </a:solidFill>
                <a:hlinkClick r:id="rId2" action="ppaction://hlinkfile"/>
              </a:rPr>
              <a:t>Exhibit </a:t>
            </a:r>
            <a:r>
              <a:rPr lang="en-US" dirty="0" smtClean="0">
                <a:solidFill>
                  <a:srgbClr val="0070C0"/>
                </a:solidFill>
                <a:hlinkClick r:id="rId2" action="ppaction://hlinkfile"/>
              </a:rPr>
              <a:t>Tool Inventory Folder</a:t>
            </a:r>
            <a:endParaRPr lang="en-US" dirty="0" smtClean="0">
              <a:solidFill>
                <a:srgbClr val="0070C0"/>
              </a:solidFill>
            </a:endParaRPr>
          </a:p>
          <a:p>
            <a:pPr marL="393192" lvl="1" indent="0">
              <a:buNone/>
            </a:pPr>
            <a:endParaRPr lang="en-US" dirty="0" smtClean="0"/>
          </a:p>
        </p:txBody>
      </p:sp>
    </p:spTree>
    <p:extLst>
      <p:ext uri="{BB962C8B-B14F-4D97-AF65-F5344CB8AC3E}">
        <p14:creationId xmlns:p14="http://schemas.microsoft.com/office/powerpoint/2010/main" val="2496777865"/>
      </p:ext>
    </p:extLst>
  </p:cSld>
  <p:clrMapOvr>
    <a:masterClrMapping/>
  </p:clrMapOvr>
  <p:transition spd="slow">
    <p:cove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8.3</a:t>
            </a:r>
            <a:endParaRPr lang="en-US" dirty="0"/>
          </a:p>
        </p:txBody>
      </p:sp>
      <p:sp>
        <p:nvSpPr>
          <p:cNvPr id="3" name="Content Placeholder 2"/>
          <p:cNvSpPr>
            <a:spLocks noGrp="1"/>
          </p:cNvSpPr>
          <p:nvPr>
            <p:ph idx="1"/>
          </p:nvPr>
        </p:nvSpPr>
        <p:spPr/>
        <p:txBody>
          <a:bodyPr>
            <a:normAutofit/>
          </a:bodyPr>
          <a:lstStyle/>
          <a:p>
            <a:r>
              <a:rPr lang="en-US" dirty="0" smtClean="0"/>
              <a:t>Consumable Supplies</a:t>
            </a:r>
          </a:p>
          <a:p>
            <a:pPr lvl="1"/>
            <a:r>
              <a:rPr lang="en-US" dirty="0"/>
              <a:t>The automotive lab has a sufficient quantity of consumable supplies available to students for instruction. This is maintained through an adequate supply budget. This allows us to have an account set up with a local parts stores to provide for unexpected needs as they provide reliable, quick delivery. </a:t>
            </a:r>
            <a:r>
              <a:rPr lang="en-US" dirty="0" smtClean="0"/>
              <a:t> </a:t>
            </a:r>
          </a:p>
          <a:p>
            <a:pPr lvl="1"/>
            <a:endParaRPr lang="en-US" dirty="0"/>
          </a:p>
          <a:p>
            <a:pPr marL="393192" lvl="1" indent="0">
              <a:buNone/>
            </a:pPr>
            <a:endParaRPr lang="en-US" dirty="0"/>
          </a:p>
          <a:p>
            <a:pPr marL="393192" lvl="1" indent="0">
              <a:buNone/>
            </a:pPr>
            <a:endParaRPr lang="en-US" dirty="0"/>
          </a:p>
        </p:txBody>
      </p:sp>
    </p:spTree>
    <p:extLst>
      <p:ext uri="{BB962C8B-B14F-4D97-AF65-F5344CB8AC3E}">
        <p14:creationId xmlns:p14="http://schemas.microsoft.com/office/powerpoint/2010/main" val="2520246486"/>
      </p:ext>
    </p:extLst>
  </p:cSld>
  <p:clrMapOvr>
    <a:masterClrMapping/>
  </p:clrMapOvr>
  <p:transition spd="slow">
    <p:cove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8.4</a:t>
            </a:r>
            <a:endParaRPr lang="en-US" dirty="0"/>
          </a:p>
        </p:txBody>
      </p:sp>
      <p:sp>
        <p:nvSpPr>
          <p:cNvPr id="3" name="Content Placeholder 2"/>
          <p:cNvSpPr>
            <a:spLocks noGrp="1"/>
          </p:cNvSpPr>
          <p:nvPr>
            <p:ph idx="1"/>
          </p:nvPr>
        </p:nvSpPr>
        <p:spPr/>
        <p:txBody>
          <a:bodyPr/>
          <a:lstStyle/>
          <a:p>
            <a:r>
              <a:rPr lang="en-US" dirty="0" smtClean="0"/>
              <a:t>Preventive Maintenance</a:t>
            </a:r>
          </a:p>
          <a:p>
            <a:pPr lvl="1"/>
            <a:r>
              <a:rPr lang="en-US" dirty="0"/>
              <a:t>The </a:t>
            </a:r>
            <a:r>
              <a:rPr lang="en-US" dirty="0" smtClean="0"/>
              <a:t>automotive </a:t>
            </a:r>
            <a:r>
              <a:rPr lang="en-US" dirty="0"/>
              <a:t>p</a:t>
            </a:r>
            <a:r>
              <a:rPr lang="en-US" dirty="0" smtClean="0"/>
              <a:t>rogram </a:t>
            </a:r>
            <a:r>
              <a:rPr lang="en-US" dirty="0"/>
              <a:t>d</a:t>
            </a:r>
            <a:r>
              <a:rPr lang="en-US" dirty="0" smtClean="0"/>
              <a:t>irector </a:t>
            </a:r>
            <a:r>
              <a:rPr lang="en-US" dirty="0"/>
              <a:t>coordinates the equipment maintenance and repair. The required tasks are accomplished by the instructors, student workers, </a:t>
            </a:r>
            <a:r>
              <a:rPr lang="en-US" dirty="0" smtClean="0"/>
              <a:t>maintenance personnel</a:t>
            </a:r>
            <a:r>
              <a:rPr lang="en-US" dirty="0"/>
              <a:t>, or outside repair contractors</a:t>
            </a:r>
            <a:r>
              <a:rPr lang="en-US" dirty="0" smtClean="0"/>
              <a:t>.</a:t>
            </a:r>
          </a:p>
          <a:p>
            <a:pPr marL="393192" lvl="1" indent="0">
              <a:buNone/>
            </a:pPr>
            <a:r>
              <a:rPr lang="en-US" dirty="0">
                <a:hlinkClick r:id="rId2"/>
              </a:rPr>
              <a:t>http://</a:t>
            </a:r>
            <a:r>
              <a:rPr lang="en-US" dirty="0" smtClean="0">
                <a:hlinkClick r:id="rId2"/>
              </a:rPr>
              <a:t>www.mesacc.edu/employees/maintenance-operations</a:t>
            </a:r>
            <a:r>
              <a:rPr lang="en-US" dirty="0" smtClean="0"/>
              <a:t> </a:t>
            </a:r>
            <a:endParaRPr lang="en-US" dirty="0"/>
          </a:p>
        </p:txBody>
      </p:sp>
    </p:spTree>
    <p:extLst>
      <p:ext uri="{BB962C8B-B14F-4D97-AF65-F5344CB8AC3E}">
        <p14:creationId xmlns:p14="http://schemas.microsoft.com/office/powerpoint/2010/main" val="3137569558"/>
      </p:ext>
    </p:extLst>
  </p:cSld>
  <p:clrMapOvr>
    <a:masterClrMapping/>
  </p:clrMapOvr>
  <p:transition spd="slow">
    <p:cove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8.5</a:t>
            </a:r>
            <a:endParaRPr lang="en-US" dirty="0"/>
          </a:p>
        </p:txBody>
      </p:sp>
      <p:sp>
        <p:nvSpPr>
          <p:cNvPr id="3" name="Content Placeholder 2"/>
          <p:cNvSpPr>
            <a:spLocks noGrp="1"/>
          </p:cNvSpPr>
          <p:nvPr>
            <p:ph idx="1"/>
          </p:nvPr>
        </p:nvSpPr>
        <p:spPr/>
        <p:txBody>
          <a:bodyPr>
            <a:normAutofit/>
          </a:bodyPr>
          <a:lstStyle/>
          <a:p>
            <a:r>
              <a:rPr lang="en-US" dirty="0" smtClean="0"/>
              <a:t>Replacement</a:t>
            </a:r>
          </a:p>
          <a:p>
            <a:pPr lvl="1"/>
            <a:r>
              <a:rPr lang="en-US" dirty="0"/>
              <a:t>The automotive </a:t>
            </a:r>
            <a:r>
              <a:rPr lang="en-US" dirty="0" smtClean="0"/>
              <a:t>program director is </a:t>
            </a:r>
            <a:r>
              <a:rPr lang="en-US" dirty="0"/>
              <a:t>responsible for submitting an up-to-date prioritized list of needed equipment to the Department Chair of the </a:t>
            </a:r>
            <a:r>
              <a:rPr lang="en-US" dirty="0" smtClean="0"/>
              <a:t>Applied </a:t>
            </a:r>
            <a:r>
              <a:rPr lang="en-US" dirty="0"/>
              <a:t>Science and Technologies Department each year. From this </a:t>
            </a:r>
            <a:r>
              <a:rPr lang="en-US" dirty="0" smtClean="0"/>
              <a:t>list, </a:t>
            </a:r>
            <a:r>
              <a:rPr lang="en-US" dirty="0"/>
              <a:t>major purchases are made as funds are available. During the summer all shop tools are inspected and inventoried for damage and necessary replacement. Also supply funds are available during the school year for the purchase of new or specialty tools that may not be on hand</a:t>
            </a:r>
            <a:r>
              <a:rPr lang="en-US" dirty="0" smtClean="0"/>
              <a:t>.</a:t>
            </a:r>
          </a:p>
          <a:p>
            <a:pPr marL="393192" lvl="1" indent="0">
              <a:buNone/>
            </a:pPr>
            <a:endParaRPr lang="en-US" dirty="0"/>
          </a:p>
          <a:p>
            <a:pPr marL="393192" lvl="1" indent="0">
              <a:buNone/>
            </a:pPr>
            <a:endParaRPr lang="en-US" dirty="0"/>
          </a:p>
          <a:p>
            <a:pPr lvl="1"/>
            <a:endParaRPr lang="en-US" dirty="0"/>
          </a:p>
        </p:txBody>
      </p:sp>
    </p:spTree>
    <p:extLst>
      <p:ext uri="{BB962C8B-B14F-4D97-AF65-F5344CB8AC3E}">
        <p14:creationId xmlns:p14="http://schemas.microsoft.com/office/powerpoint/2010/main" val="3108548717"/>
      </p:ext>
    </p:extLst>
  </p:cSld>
  <p:clrMapOvr>
    <a:masterClrMapping/>
  </p:clrMapOvr>
  <p:transition spd="slow">
    <p:cove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8.6</a:t>
            </a:r>
            <a:endParaRPr lang="en-US" dirty="0"/>
          </a:p>
        </p:txBody>
      </p:sp>
      <p:sp>
        <p:nvSpPr>
          <p:cNvPr id="3" name="Content Placeholder 2"/>
          <p:cNvSpPr>
            <a:spLocks noGrp="1"/>
          </p:cNvSpPr>
          <p:nvPr>
            <p:ph idx="1"/>
          </p:nvPr>
        </p:nvSpPr>
        <p:spPr/>
        <p:txBody>
          <a:bodyPr>
            <a:normAutofit/>
          </a:bodyPr>
          <a:lstStyle/>
          <a:p>
            <a:r>
              <a:rPr lang="en-US" dirty="0" smtClean="0"/>
              <a:t>Tool Inventory and Distribution</a:t>
            </a:r>
          </a:p>
          <a:p>
            <a:pPr lvl="1"/>
            <a:r>
              <a:rPr lang="en-US" dirty="0"/>
              <a:t>Inventory </a:t>
            </a:r>
            <a:r>
              <a:rPr lang="en-US" dirty="0" smtClean="0"/>
              <a:t>sheets </a:t>
            </a:r>
            <a:r>
              <a:rPr lang="en-US" dirty="0"/>
              <a:t>are used to account for the tools and </a:t>
            </a:r>
            <a:r>
              <a:rPr lang="en-US" dirty="0" smtClean="0"/>
              <a:t>equipment</a:t>
            </a:r>
            <a:endParaRPr lang="en-US" dirty="0"/>
          </a:p>
          <a:p>
            <a:pPr lvl="1"/>
            <a:r>
              <a:rPr lang="en-US" dirty="0" smtClean="0"/>
              <a:t>Tool sign out sheets-</a:t>
            </a:r>
          </a:p>
          <a:p>
            <a:pPr lvl="1"/>
            <a:endParaRPr lang="en-US" dirty="0" smtClean="0"/>
          </a:p>
          <a:p>
            <a:pPr marL="393192" lvl="1" indent="0">
              <a:buNone/>
            </a:pPr>
            <a:r>
              <a:rPr lang="en-US" dirty="0" smtClean="0">
                <a:solidFill>
                  <a:srgbClr val="0070C0"/>
                </a:solidFill>
              </a:rPr>
              <a:t>See </a:t>
            </a:r>
            <a:r>
              <a:rPr lang="en-US" dirty="0" smtClean="0">
                <a:solidFill>
                  <a:srgbClr val="0070C0"/>
                </a:solidFill>
                <a:hlinkClick r:id="rId2" action="ppaction://hlinkfile"/>
              </a:rPr>
              <a:t>Exhibit 8.6A</a:t>
            </a:r>
            <a:endParaRPr lang="en-US" dirty="0" smtClean="0">
              <a:solidFill>
                <a:srgbClr val="0070C0"/>
              </a:solidFill>
            </a:endParaRPr>
          </a:p>
          <a:p>
            <a:pPr marL="393192" lvl="1" indent="0">
              <a:buNone/>
            </a:pPr>
            <a:endParaRPr lang="en-US" dirty="0" smtClean="0">
              <a:solidFill>
                <a:srgbClr val="0070C0"/>
              </a:solidFill>
            </a:endParaRPr>
          </a:p>
          <a:p>
            <a:pPr marL="393192" lvl="1" indent="0">
              <a:buNone/>
            </a:pPr>
            <a:r>
              <a:rPr lang="en-US" dirty="0" smtClean="0">
                <a:solidFill>
                  <a:srgbClr val="0070C0"/>
                </a:solidFill>
              </a:rPr>
              <a:t>See </a:t>
            </a:r>
            <a:r>
              <a:rPr lang="en-US" dirty="0" smtClean="0">
                <a:solidFill>
                  <a:srgbClr val="0070C0"/>
                </a:solidFill>
                <a:hlinkClick r:id="rId3" action="ppaction://hlinkfile"/>
              </a:rPr>
              <a:t>Exhibit 8.6B</a:t>
            </a:r>
            <a:endParaRPr lang="en-US" dirty="0" smtClean="0">
              <a:solidFill>
                <a:srgbClr val="0070C0"/>
              </a:solidFill>
            </a:endParaRPr>
          </a:p>
          <a:p>
            <a:pPr lvl="1"/>
            <a:endParaRPr lang="en-US" dirty="0" smtClean="0">
              <a:solidFill>
                <a:srgbClr val="FF0000"/>
              </a:solidFill>
            </a:endParaRPr>
          </a:p>
          <a:p>
            <a:pPr lvl="1"/>
            <a:endParaRPr lang="en-US" dirty="0" smtClean="0">
              <a:solidFill>
                <a:srgbClr val="FF0000"/>
              </a:solidFill>
            </a:endParaRPr>
          </a:p>
          <a:p>
            <a:pPr lvl="1"/>
            <a:endParaRPr lang="en-US" dirty="0">
              <a:solidFill>
                <a:srgbClr val="FF0000"/>
              </a:solidFill>
            </a:endParaRPr>
          </a:p>
          <a:p>
            <a:pPr marL="393192" lvl="1" indent="0">
              <a:buNone/>
            </a:pPr>
            <a:endParaRPr lang="en-US" dirty="0">
              <a:solidFill>
                <a:srgbClr val="FF0000"/>
              </a:solidFill>
            </a:endParaRPr>
          </a:p>
        </p:txBody>
      </p:sp>
    </p:spTree>
    <p:extLst>
      <p:ext uri="{BB962C8B-B14F-4D97-AF65-F5344CB8AC3E}">
        <p14:creationId xmlns:p14="http://schemas.microsoft.com/office/powerpoint/2010/main" val="1015027471"/>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2</a:t>
            </a:r>
            <a:endParaRPr lang="en-US" dirty="0"/>
          </a:p>
        </p:txBody>
      </p:sp>
      <p:sp>
        <p:nvSpPr>
          <p:cNvPr id="3" name="Subtitle 2"/>
          <p:cNvSpPr>
            <a:spLocks noGrp="1"/>
          </p:cNvSpPr>
          <p:nvPr>
            <p:ph type="subTitle" idx="1"/>
          </p:nvPr>
        </p:nvSpPr>
        <p:spPr>
          <a:xfrm>
            <a:off x="1371600" y="3124200"/>
            <a:ext cx="6400800" cy="1752600"/>
          </a:xfrm>
        </p:spPr>
        <p:txBody>
          <a:bodyPr>
            <a:normAutofit/>
          </a:bodyPr>
          <a:lstStyle/>
          <a:p>
            <a:r>
              <a:rPr lang="en-US" sz="2400" b="1" dirty="0" smtClean="0"/>
              <a:t>ADMINISTRATION</a:t>
            </a:r>
          </a:p>
          <a:p>
            <a:r>
              <a:rPr lang="en-US" dirty="0" smtClean="0"/>
              <a:t>Program Administration should ensure that all instructional activities support and promote the goals of the program.</a:t>
            </a:r>
            <a:endParaRPr lang="en-US" dirty="0"/>
          </a:p>
        </p:txBody>
      </p:sp>
    </p:spTree>
    <p:extLst>
      <p:ext uri="{BB962C8B-B14F-4D97-AF65-F5344CB8AC3E}">
        <p14:creationId xmlns:p14="http://schemas.microsoft.com/office/powerpoint/2010/main" val="4016610454"/>
      </p:ext>
    </p:extLst>
  </p:cSld>
  <p:clrMapOvr>
    <a:masterClrMapping/>
  </p:clrMapOvr>
  <p:transition spd="slow">
    <p:cove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8.7</a:t>
            </a:r>
            <a:endParaRPr lang="en-US" dirty="0"/>
          </a:p>
        </p:txBody>
      </p:sp>
      <p:sp>
        <p:nvSpPr>
          <p:cNvPr id="3" name="Content Placeholder 2"/>
          <p:cNvSpPr>
            <a:spLocks noGrp="1"/>
          </p:cNvSpPr>
          <p:nvPr>
            <p:ph idx="1"/>
          </p:nvPr>
        </p:nvSpPr>
        <p:spPr/>
        <p:txBody>
          <a:bodyPr>
            <a:normAutofit/>
          </a:bodyPr>
          <a:lstStyle/>
          <a:p>
            <a:r>
              <a:rPr lang="en-US" dirty="0" smtClean="0"/>
              <a:t>Parts Purchasing</a:t>
            </a:r>
          </a:p>
          <a:p>
            <a:pPr lvl="1"/>
            <a:r>
              <a:rPr lang="en-US" dirty="0"/>
              <a:t>When the need arises for parts, the students are required to list parts on the repair order, have the instructor </a:t>
            </a:r>
            <a:r>
              <a:rPr lang="en-US" dirty="0" smtClean="0"/>
              <a:t>or shop foreman phone </a:t>
            </a:r>
            <a:r>
              <a:rPr lang="en-US" dirty="0"/>
              <a:t>in the order, and price out parts on the work order so they can be paid at the cashier’s office for reimbursement to the store account. Very seldom does this process delay the work. </a:t>
            </a:r>
            <a:r>
              <a:rPr lang="en-US" dirty="0" smtClean="0"/>
              <a:t>Parts Authority and </a:t>
            </a:r>
            <a:r>
              <a:rPr lang="en-US" dirty="0" err="1"/>
              <a:t>Carquest</a:t>
            </a:r>
            <a:r>
              <a:rPr lang="en-US" dirty="0"/>
              <a:t> stores have provided quick, dependable parts delivery. Many small parts like fuses, lights, motor oil, etc., are kept on hand</a:t>
            </a:r>
            <a:r>
              <a:rPr lang="en-US" dirty="0" smtClean="0"/>
              <a: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54344007"/>
      </p:ext>
    </p:extLst>
  </p:cSld>
  <p:clrMapOvr>
    <a:masterClrMapping/>
  </p:clrMapOvr>
  <p:transition spd="slow">
    <p:cove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8.8</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Hand Tools</a:t>
            </a:r>
          </a:p>
          <a:p>
            <a:pPr lvl="1"/>
            <a:r>
              <a:rPr lang="en-US" dirty="0"/>
              <a:t>Each student or lab partners </a:t>
            </a:r>
            <a:r>
              <a:rPr lang="en-US" dirty="0" smtClean="0"/>
              <a:t>check </a:t>
            </a:r>
            <a:r>
              <a:rPr lang="en-US" dirty="0"/>
              <a:t>out a set of hand tools for use during </a:t>
            </a:r>
            <a:r>
              <a:rPr lang="en-US" dirty="0" smtClean="0"/>
              <a:t>the lab period. </a:t>
            </a:r>
            <a:r>
              <a:rPr lang="en-US" dirty="0"/>
              <a:t>This set is comparable to a basic set that is used in industry. </a:t>
            </a:r>
            <a:endParaRPr lang="en-US" dirty="0" smtClean="0"/>
          </a:p>
          <a:p>
            <a:pPr marL="393192" lvl="1" indent="0">
              <a:buNone/>
            </a:pPr>
            <a:r>
              <a:rPr lang="en-US" dirty="0" smtClean="0">
                <a:solidFill>
                  <a:srgbClr val="0070C0"/>
                </a:solidFill>
              </a:rPr>
              <a:t>See </a:t>
            </a:r>
            <a:r>
              <a:rPr lang="en-US" dirty="0" smtClean="0">
                <a:solidFill>
                  <a:srgbClr val="0070C0"/>
                </a:solidFill>
                <a:hlinkClick r:id="rId2" action="ppaction://hlinkfile"/>
              </a:rPr>
              <a:t>Exhibit 8.8A</a:t>
            </a:r>
            <a:endParaRPr lang="en-US" dirty="0" smtClean="0">
              <a:solidFill>
                <a:srgbClr val="0070C0"/>
              </a:solidFill>
            </a:endParaRPr>
          </a:p>
          <a:p>
            <a:pPr marL="393192" lvl="1" indent="0">
              <a:buNone/>
            </a:pPr>
            <a:r>
              <a:rPr lang="en-US" dirty="0" smtClean="0">
                <a:solidFill>
                  <a:srgbClr val="0070C0"/>
                </a:solidFill>
              </a:rPr>
              <a:t>See </a:t>
            </a:r>
            <a:r>
              <a:rPr lang="en-US" dirty="0" smtClean="0">
                <a:solidFill>
                  <a:srgbClr val="0070C0"/>
                </a:solidFill>
                <a:hlinkClick r:id="rId3" action="ppaction://hlinkfile"/>
              </a:rPr>
              <a:t>Exhibit 8.8B</a:t>
            </a:r>
            <a:endParaRPr lang="en-US" dirty="0" smtClean="0">
              <a:solidFill>
                <a:srgbClr val="0070C0"/>
              </a:solidFill>
            </a:endParaRPr>
          </a:p>
          <a:p>
            <a:pPr marL="393192" lvl="1" indent="0">
              <a:buNone/>
            </a:pPr>
            <a:r>
              <a:rPr lang="en-US" dirty="0" smtClean="0">
                <a:solidFill>
                  <a:srgbClr val="0070C0"/>
                </a:solidFill>
              </a:rPr>
              <a:t>See </a:t>
            </a:r>
            <a:r>
              <a:rPr lang="en-US" dirty="0" smtClean="0">
                <a:solidFill>
                  <a:srgbClr val="0070C0"/>
                </a:solidFill>
                <a:hlinkClick r:id="rId4" action="ppaction://hlinkfile"/>
              </a:rPr>
              <a:t>Exhibit 8.8C</a:t>
            </a:r>
            <a:endParaRPr lang="en-US" dirty="0" smtClean="0">
              <a:solidFill>
                <a:srgbClr val="0070C0"/>
              </a:solidFill>
            </a:endParaRPr>
          </a:p>
          <a:p>
            <a:pPr marL="393192" lvl="1" indent="0">
              <a:buNone/>
            </a:pPr>
            <a:endParaRPr lang="en-US" dirty="0">
              <a:solidFill>
                <a:srgbClr val="FF0000"/>
              </a:solidFill>
            </a:endParaRPr>
          </a:p>
          <a:p>
            <a:pPr lvl="1"/>
            <a:r>
              <a:rPr lang="en-US" dirty="0" smtClean="0"/>
              <a:t>Students </a:t>
            </a:r>
            <a:r>
              <a:rPr lang="en-US" dirty="0"/>
              <a:t>are also encouraged to purchase a personal set of tools while in the program. </a:t>
            </a:r>
            <a:r>
              <a:rPr lang="en-US" dirty="0" smtClean="0"/>
              <a:t>To </a:t>
            </a:r>
            <a:r>
              <a:rPr lang="en-US" dirty="0"/>
              <a:t>aid in the cost of the tools, sales representatives from tool companies are invited to campus </a:t>
            </a:r>
            <a:r>
              <a:rPr lang="en-US" dirty="0" smtClean="0"/>
              <a:t>to </a:t>
            </a:r>
            <a:r>
              <a:rPr lang="en-US" dirty="0"/>
              <a:t>offer tool sets to the students at a </a:t>
            </a:r>
            <a:r>
              <a:rPr lang="en-US" dirty="0" smtClean="0"/>
              <a:t>auto student </a:t>
            </a:r>
            <a:r>
              <a:rPr lang="en-US" dirty="0"/>
              <a:t>purchase price. </a:t>
            </a:r>
            <a:endParaRPr lang="en-US" dirty="0" smtClean="0"/>
          </a:p>
          <a:p>
            <a:pPr marL="393192" lvl="1" indent="0">
              <a:buNone/>
            </a:pPr>
            <a:endParaRPr lang="en-US" dirty="0">
              <a:solidFill>
                <a:srgbClr val="FF0000"/>
              </a:solidFill>
              <a:hlinkClick r:id="rId5"/>
            </a:endParaRPr>
          </a:p>
          <a:p>
            <a:pPr marL="393192" lvl="1" indent="0">
              <a:buNone/>
            </a:pPr>
            <a:r>
              <a:rPr lang="en-US" dirty="0" smtClean="0">
                <a:hlinkClick r:id="rId5"/>
              </a:rPr>
              <a:t>http</a:t>
            </a:r>
            <a:r>
              <a:rPr lang="en-US" dirty="0">
                <a:hlinkClick r:id="rId5"/>
              </a:rPr>
              <a:t>://</a:t>
            </a:r>
            <a:r>
              <a:rPr lang="en-US" dirty="0" smtClean="0">
                <a:hlinkClick r:id="rId5"/>
              </a:rPr>
              <a:t>www1.snapon.com/SEP</a:t>
            </a:r>
            <a:r>
              <a:rPr lang="en-US" dirty="0" smtClean="0"/>
              <a:t> </a:t>
            </a:r>
          </a:p>
          <a:p>
            <a:pPr marL="393192" lvl="1" indent="0">
              <a:buNone/>
            </a:pPr>
            <a:endParaRPr lang="en-US" dirty="0"/>
          </a:p>
          <a:p>
            <a:pPr marL="393192" lvl="1" indent="0">
              <a:buNone/>
            </a:pPr>
            <a:r>
              <a:rPr lang="en-US" dirty="0">
                <a:hlinkClick r:id="rId6"/>
              </a:rPr>
              <a:t>http://www.matcotools.com/TechEd</a:t>
            </a:r>
            <a:r>
              <a:rPr lang="en-US" dirty="0" smtClean="0">
                <a:hlinkClick r:id="rId6"/>
              </a:rPr>
              <a:t>/</a:t>
            </a:r>
            <a:r>
              <a:rPr lang="en-US" dirty="0" smtClean="0"/>
              <a:t> </a:t>
            </a:r>
          </a:p>
          <a:p>
            <a:pPr lvl="1"/>
            <a:endParaRPr lang="en-US" dirty="0"/>
          </a:p>
          <a:p>
            <a:pPr lvl="1"/>
            <a:endParaRPr lang="en-US" dirty="0"/>
          </a:p>
          <a:p>
            <a:pPr marL="393192" lvl="1" indent="0">
              <a:buNone/>
            </a:pPr>
            <a:endParaRPr lang="en-US" dirty="0"/>
          </a:p>
          <a:p>
            <a:pPr marL="393192" lvl="1" indent="0">
              <a:buNone/>
            </a:pPr>
            <a:endParaRPr lang="en-US" dirty="0"/>
          </a:p>
        </p:txBody>
      </p:sp>
    </p:spTree>
    <p:extLst>
      <p:ext uri="{BB962C8B-B14F-4D97-AF65-F5344CB8AC3E}">
        <p14:creationId xmlns:p14="http://schemas.microsoft.com/office/powerpoint/2010/main" val="3581835030"/>
      </p:ext>
    </p:extLst>
  </p:cSld>
  <p:clrMapOvr>
    <a:masterClrMapping/>
  </p:clrMapOvr>
  <p:transition spd="slow">
    <p:cove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9</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FACILITIES</a:t>
            </a:r>
          </a:p>
          <a:p>
            <a:r>
              <a:rPr lang="en-US" dirty="0" smtClean="0"/>
              <a:t>The physical facilities must be adequate to permit achievement of the program goals and performance objectives.</a:t>
            </a:r>
          </a:p>
          <a:p>
            <a:endParaRPr lang="en-US" sz="2400" b="1" dirty="0"/>
          </a:p>
        </p:txBody>
      </p:sp>
    </p:spTree>
    <p:extLst>
      <p:ext uri="{BB962C8B-B14F-4D97-AF65-F5344CB8AC3E}">
        <p14:creationId xmlns:p14="http://schemas.microsoft.com/office/powerpoint/2010/main" val="341896972"/>
      </p:ext>
    </p:extLst>
  </p:cSld>
  <p:clrMapOvr>
    <a:masterClrMapping/>
  </p:clrMapOvr>
  <p:transition spd="slow">
    <p:cove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t>
            </a:r>
            <a:r>
              <a:rPr lang="en-US" dirty="0"/>
              <a:t>9</a:t>
            </a:r>
            <a:r>
              <a:rPr lang="en-US" dirty="0" smtClean="0"/>
              <a:t>.1</a:t>
            </a:r>
            <a:endParaRPr lang="en-US" dirty="0"/>
          </a:p>
        </p:txBody>
      </p:sp>
      <p:sp>
        <p:nvSpPr>
          <p:cNvPr id="3" name="Content Placeholder 2"/>
          <p:cNvSpPr>
            <a:spLocks noGrp="1"/>
          </p:cNvSpPr>
          <p:nvPr>
            <p:ph idx="1"/>
          </p:nvPr>
        </p:nvSpPr>
        <p:spPr/>
        <p:txBody>
          <a:bodyPr/>
          <a:lstStyle/>
          <a:p>
            <a:r>
              <a:rPr lang="en-US" dirty="0" smtClean="0"/>
              <a:t>Training Stations</a:t>
            </a:r>
          </a:p>
          <a:p>
            <a:pPr lvl="1"/>
            <a:r>
              <a:rPr lang="en-US" dirty="0"/>
              <a:t>The main automotive lab with </a:t>
            </a:r>
            <a:r>
              <a:rPr lang="en-US" dirty="0" smtClean="0"/>
              <a:t>6000 </a:t>
            </a:r>
            <a:r>
              <a:rPr lang="en-US" dirty="0"/>
              <a:t>square feet provides for adequate floor and bench space. In addition to the main lab, two other classrooms/labs are used by the automotive </a:t>
            </a:r>
            <a:r>
              <a:rPr lang="en-US" dirty="0" smtClean="0"/>
              <a:t>program, seven under canopy parking spots are located outside north of the lab, one with a frame lifting hoist.</a:t>
            </a:r>
          </a:p>
          <a:p>
            <a:pPr marL="393192" lvl="1" indent="0">
              <a:buNone/>
            </a:pPr>
            <a:endParaRPr lang="en-US" dirty="0"/>
          </a:p>
        </p:txBody>
      </p:sp>
    </p:spTree>
    <p:extLst>
      <p:ext uri="{BB962C8B-B14F-4D97-AF65-F5344CB8AC3E}">
        <p14:creationId xmlns:p14="http://schemas.microsoft.com/office/powerpoint/2010/main" val="618526794"/>
      </p:ext>
    </p:extLst>
  </p:cSld>
  <p:clrMapOvr>
    <a:masterClrMapping/>
  </p:clrMapOvr>
  <p:transition spd="slow">
    <p:cove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Safety</a:t>
            </a:r>
          </a:p>
          <a:p>
            <a:pPr lvl="1"/>
            <a:r>
              <a:rPr lang="en-US" dirty="0"/>
              <a:t>All necessary safety measures have been taken. All appropriate warning signs, fire extinguisher markers, shop safety posters, and safety glasses signs are </a:t>
            </a:r>
            <a:r>
              <a:rPr lang="en-US" dirty="0" smtClean="0"/>
              <a:t>posted </a:t>
            </a:r>
          </a:p>
          <a:p>
            <a:pPr lvl="1"/>
            <a:r>
              <a:rPr lang="en-US" dirty="0" smtClean="0"/>
              <a:t>The </a:t>
            </a:r>
            <a:r>
              <a:rPr lang="en-US" dirty="0"/>
              <a:t>college provides for periodic checks and replacement of fire </a:t>
            </a:r>
            <a:r>
              <a:rPr lang="en-US" dirty="0" smtClean="0"/>
              <a:t>extinguishers</a:t>
            </a:r>
          </a:p>
          <a:p>
            <a:pPr lvl="1"/>
            <a:r>
              <a:rPr lang="en-US" dirty="0" smtClean="0"/>
              <a:t>An </a:t>
            </a:r>
            <a:r>
              <a:rPr lang="en-US" dirty="0"/>
              <a:t>emergency electrical shut-off located conveniently in the center of the shop on the west wall will kill the power to the entire </a:t>
            </a:r>
            <a:r>
              <a:rPr lang="en-US" dirty="0" smtClean="0"/>
              <a:t>lab</a:t>
            </a:r>
          </a:p>
          <a:p>
            <a:pPr lvl="1"/>
            <a:r>
              <a:rPr lang="en-US" dirty="0" smtClean="0"/>
              <a:t>The </a:t>
            </a:r>
            <a:r>
              <a:rPr lang="en-US" dirty="0"/>
              <a:t>lab has an excellent lighting system to provide for safe working </a:t>
            </a:r>
            <a:r>
              <a:rPr lang="en-US" dirty="0" smtClean="0"/>
              <a:t>conditions</a:t>
            </a:r>
          </a:p>
          <a:p>
            <a:pPr lvl="1"/>
            <a:r>
              <a:rPr lang="en-US" dirty="0" smtClean="0"/>
              <a:t>A </a:t>
            </a:r>
            <a:r>
              <a:rPr lang="en-US" dirty="0"/>
              <a:t>set of MSDS sheets plus additional safety information is available in </a:t>
            </a:r>
            <a:r>
              <a:rPr lang="en-US" dirty="0" smtClean="0"/>
              <a:t>TC-225 Lab.</a:t>
            </a:r>
            <a:endParaRPr lang="en-US" dirty="0"/>
          </a:p>
          <a:p>
            <a:pPr lvl="1"/>
            <a:endParaRPr lang="en-US" dirty="0"/>
          </a:p>
        </p:txBody>
      </p:sp>
    </p:spTree>
    <p:extLst>
      <p:ext uri="{BB962C8B-B14F-4D97-AF65-F5344CB8AC3E}">
        <p14:creationId xmlns:p14="http://schemas.microsoft.com/office/powerpoint/2010/main" val="4288470779"/>
      </p:ext>
    </p:extLst>
  </p:cSld>
  <p:clrMapOvr>
    <a:masterClrMapping/>
  </p:clrMapOvr>
  <p:transition spd="slow">
    <p:cove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9.3</a:t>
            </a:r>
            <a:endParaRPr lang="en-US" dirty="0"/>
          </a:p>
        </p:txBody>
      </p:sp>
      <p:sp>
        <p:nvSpPr>
          <p:cNvPr id="3" name="Content Placeholder 2"/>
          <p:cNvSpPr>
            <a:spLocks noGrp="1"/>
          </p:cNvSpPr>
          <p:nvPr>
            <p:ph idx="1"/>
          </p:nvPr>
        </p:nvSpPr>
        <p:spPr/>
        <p:txBody>
          <a:bodyPr>
            <a:normAutofit lnSpcReduction="10000"/>
          </a:bodyPr>
          <a:lstStyle/>
          <a:p>
            <a:r>
              <a:rPr lang="en-US" dirty="0" smtClean="0"/>
              <a:t>Emergency Maintenance and Repair</a:t>
            </a:r>
          </a:p>
          <a:p>
            <a:pPr lvl="1"/>
            <a:r>
              <a:rPr lang="en-US" dirty="0"/>
              <a:t>The </a:t>
            </a:r>
            <a:r>
              <a:rPr lang="en-US" dirty="0" smtClean="0"/>
              <a:t>maintenance </a:t>
            </a:r>
            <a:r>
              <a:rPr lang="en-US" dirty="0"/>
              <a:t>staff does a good job of maintaining the facility. They provide all regular maintenance in addition to doing any necessary repairs. They also </a:t>
            </a:r>
            <a:r>
              <a:rPr lang="en-US" dirty="0" smtClean="0"/>
              <a:t>provide cleaning of the floors each summer. The </a:t>
            </a:r>
            <a:r>
              <a:rPr lang="en-US" dirty="0"/>
              <a:t>automotive area is also allowed to employ student workers for 20 hours per week through the school </a:t>
            </a:r>
            <a:r>
              <a:rPr lang="en-US" dirty="0" smtClean="0"/>
              <a:t>year </a:t>
            </a:r>
          </a:p>
          <a:p>
            <a:pPr lvl="1"/>
            <a:r>
              <a:rPr lang="en-US" dirty="0" smtClean="0"/>
              <a:t>If </a:t>
            </a:r>
            <a:r>
              <a:rPr lang="en-US" dirty="0"/>
              <a:t>specific work or maintenance work needs to be done, an automotive faculty member can submit a written work order to the </a:t>
            </a:r>
            <a:r>
              <a:rPr lang="en-US" dirty="0" smtClean="0"/>
              <a:t>maintenance department. </a:t>
            </a:r>
          </a:p>
          <a:p>
            <a:pPr marL="393192" lvl="1" indent="0">
              <a:buNone/>
            </a:pPr>
            <a:r>
              <a:rPr lang="en-US" dirty="0">
                <a:hlinkClick r:id="rId2"/>
              </a:rPr>
              <a:t>http://</a:t>
            </a:r>
            <a:r>
              <a:rPr lang="en-US" dirty="0" smtClean="0">
                <a:hlinkClick r:id="rId2"/>
              </a:rPr>
              <a:t>www.mesacc.edu/employees/maintenance-operations</a:t>
            </a:r>
            <a:r>
              <a:rPr lang="en-US" dirty="0" smtClean="0"/>
              <a:t> </a:t>
            </a:r>
          </a:p>
          <a:p>
            <a:pPr marL="393192" lvl="1" indent="0">
              <a:buNone/>
            </a:pPr>
            <a:endParaRPr lang="en-US" dirty="0"/>
          </a:p>
        </p:txBody>
      </p:sp>
    </p:spTree>
    <p:extLst>
      <p:ext uri="{BB962C8B-B14F-4D97-AF65-F5344CB8AC3E}">
        <p14:creationId xmlns:p14="http://schemas.microsoft.com/office/powerpoint/2010/main" val="3702534195"/>
      </p:ext>
    </p:extLst>
  </p:cSld>
  <p:clrMapOvr>
    <a:masterClrMapping/>
  </p:clrMapOvr>
  <p:transition spd="slow">
    <p:cove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9.4</a:t>
            </a:r>
            <a:endParaRPr lang="en-US" dirty="0"/>
          </a:p>
        </p:txBody>
      </p:sp>
      <p:sp>
        <p:nvSpPr>
          <p:cNvPr id="3" name="Content Placeholder 2"/>
          <p:cNvSpPr>
            <a:spLocks noGrp="1"/>
          </p:cNvSpPr>
          <p:nvPr>
            <p:ph idx="1"/>
          </p:nvPr>
        </p:nvSpPr>
        <p:spPr/>
        <p:txBody>
          <a:bodyPr/>
          <a:lstStyle/>
          <a:p>
            <a:r>
              <a:rPr lang="en-US" dirty="0" smtClean="0"/>
              <a:t>Housekeeping</a:t>
            </a:r>
          </a:p>
          <a:p>
            <a:pPr lvl="1"/>
            <a:r>
              <a:rPr lang="en-US" dirty="0"/>
              <a:t>Custodial personnel </a:t>
            </a:r>
            <a:r>
              <a:rPr lang="en-US" dirty="0" smtClean="0"/>
              <a:t>maintains </a:t>
            </a:r>
            <a:r>
              <a:rPr lang="en-US" dirty="0"/>
              <a:t>the classroom and </a:t>
            </a:r>
            <a:r>
              <a:rPr lang="en-US" dirty="0" smtClean="0"/>
              <a:t>helps </a:t>
            </a:r>
            <a:r>
              <a:rPr lang="en-US" dirty="0"/>
              <a:t>with the lab </a:t>
            </a:r>
            <a:r>
              <a:rPr lang="en-US" dirty="0" smtClean="0"/>
              <a:t>facilities</a:t>
            </a:r>
          </a:p>
          <a:p>
            <a:pPr lvl="1"/>
            <a:r>
              <a:rPr lang="en-US" dirty="0" smtClean="0"/>
              <a:t>The </a:t>
            </a:r>
            <a:r>
              <a:rPr lang="en-US" dirty="0"/>
              <a:t>automotive </a:t>
            </a:r>
            <a:r>
              <a:rPr lang="en-US" dirty="0" smtClean="0"/>
              <a:t>shop foreman and faculty </a:t>
            </a:r>
            <a:r>
              <a:rPr lang="en-US" dirty="0"/>
              <a:t>takes most of the responsibility for maintaining clean and ordered labs. This is accomplished </a:t>
            </a:r>
            <a:r>
              <a:rPr lang="en-US" dirty="0" smtClean="0"/>
              <a:t>through </a:t>
            </a:r>
            <a:r>
              <a:rPr lang="en-US" dirty="0"/>
              <a:t>student clean-ups at the end of each </a:t>
            </a:r>
            <a:r>
              <a:rPr lang="en-US" dirty="0" smtClean="0"/>
              <a:t>lab</a:t>
            </a:r>
          </a:p>
          <a:p>
            <a:pPr lvl="1"/>
            <a:r>
              <a:rPr lang="en-US" dirty="0" smtClean="0"/>
              <a:t>Parking </a:t>
            </a:r>
            <a:r>
              <a:rPr lang="en-US" dirty="0"/>
              <a:t>and storage areas are also kept clean and neat</a:t>
            </a:r>
            <a:r>
              <a:rPr lang="en-US" dirty="0" smtClean="0"/>
              <a:t>.</a:t>
            </a:r>
          </a:p>
          <a:p>
            <a:pPr marL="393192" lvl="1" indent="0">
              <a:buNone/>
            </a:pPr>
            <a:endParaRPr lang="en-US" dirty="0"/>
          </a:p>
          <a:p>
            <a:pPr lvl="1"/>
            <a:endParaRPr lang="en-US" dirty="0"/>
          </a:p>
        </p:txBody>
      </p:sp>
    </p:spTree>
    <p:extLst>
      <p:ext uri="{BB962C8B-B14F-4D97-AF65-F5344CB8AC3E}">
        <p14:creationId xmlns:p14="http://schemas.microsoft.com/office/powerpoint/2010/main" val="531345727"/>
      </p:ext>
    </p:extLst>
  </p:cSld>
  <p:clrMapOvr>
    <a:masterClrMapping/>
  </p:clrMapOvr>
  <p:transition spd="slow">
    <p:cove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9.5</a:t>
            </a:r>
            <a:endParaRPr lang="en-US" dirty="0"/>
          </a:p>
        </p:txBody>
      </p:sp>
      <p:sp>
        <p:nvSpPr>
          <p:cNvPr id="3" name="Content Placeholder 2"/>
          <p:cNvSpPr>
            <a:spLocks noGrp="1"/>
          </p:cNvSpPr>
          <p:nvPr>
            <p:ph idx="1"/>
          </p:nvPr>
        </p:nvSpPr>
        <p:spPr/>
        <p:txBody>
          <a:bodyPr/>
          <a:lstStyle/>
          <a:p>
            <a:r>
              <a:rPr lang="en-US" dirty="0" smtClean="0"/>
              <a:t>Office Space</a:t>
            </a:r>
          </a:p>
          <a:p>
            <a:pPr lvl="1"/>
            <a:r>
              <a:rPr lang="en-US" dirty="0" smtClean="0"/>
              <a:t>Mesa CC </a:t>
            </a:r>
            <a:r>
              <a:rPr lang="en-US" dirty="0"/>
              <a:t>provides office space </a:t>
            </a:r>
            <a:r>
              <a:rPr lang="en-US" dirty="0" smtClean="0"/>
              <a:t>for faculty </a:t>
            </a:r>
            <a:r>
              <a:rPr lang="en-US" dirty="0"/>
              <a:t>instructors. The offices are located close to the labs, classroom, and department </a:t>
            </a:r>
            <a:r>
              <a:rPr lang="en-US" dirty="0" smtClean="0"/>
              <a:t>office</a:t>
            </a:r>
          </a:p>
          <a:p>
            <a:pPr lvl="1"/>
            <a:endParaRPr lang="en-US" dirty="0" smtClean="0"/>
          </a:p>
          <a:p>
            <a:pPr lvl="1"/>
            <a:r>
              <a:rPr lang="en-US" dirty="0" smtClean="0"/>
              <a:t>Each </a:t>
            </a:r>
            <a:r>
              <a:rPr lang="en-US" dirty="0"/>
              <a:t>instructor has a telephone, voice mail, and computer with </a:t>
            </a:r>
            <a:r>
              <a:rPr lang="en-US" dirty="0" smtClean="0"/>
              <a:t>E-mail</a:t>
            </a:r>
          </a:p>
          <a:p>
            <a:pPr lvl="1"/>
            <a:endParaRPr lang="en-US" dirty="0"/>
          </a:p>
          <a:p>
            <a:pPr marL="393192" lvl="1" indent="0">
              <a:buNone/>
            </a:pPr>
            <a:endParaRPr lang="en-US" dirty="0"/>
          </a:p>
          <a:p>
            <a:pPr marL="393192" lvl="1" indent="0">
              <a:buNone/>
            </a:pPr>
            <a:endParaRPr lang="en-US" dirty="0"/>
          </a:p>
        </p:txBody>
      </p:sp>
    </p:spTree>
    <p:extLst>
      <p:ext uri="{BB962C8B-B14F-4D97-AF65-F5344CB8AC3E}">
        <p14:creationId xmlns:p14="http://schemas.microsoft.com/office/powerpoint/2010/main" val="3159442088"/>
      </p:ext>
    </p:extLst>
  </p:cSld>
  <p:clrMapOvr>
    <a:masterClrMapping/>
  </p:clrMapOvr>
  <p:transition spd="slow">
    <p:cove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9.6</a:t>
            </a:r>
            <a:endParaRPr lang="en-US" dirty="0"/>
          </a:p>
        </p:txBody>
      </p:sp>
      <p:sp>
        <p:nvSpPr>
          <p:cNvPr id="3" name="Content Placeholder 2"/>
          <p:cNvSpPr>
            <a:spLocks noGrp="1"/>
          </p:cNvSpPr>
          <p:nvPr>
            <p:ph idx="1"/>
          </p:nvPr>
        </p:nvSpPr>
        <p:spPr/>
        <p:txBody>
          <a:bodyPr/>
          <a:lstStyle/>
          <a:p>
            <a:r>
              <a:rPr lang="en-US" dirty="0" smtClean="0"/>
              <a:t>Instructional Area</a:t>
            </a:r>
          </a:p>
          <a:p>
            <a:pPr lvl="1"/>
            <a:r>
              <a:rPr lang="en-US" dirty="0"/>
              <a:t>The </a:t>
            </a:r>
            <a:r>
              <a:rPr lang="en-US" dirty="0" smtClean="0"/>
              <a:t>MCC Auto program has </a:t>
            </a:r>
            <a:r>
              <a:rPr lang="en-US" dirty="0"/>
              <a:t>dedicated </a:t>
            </a:r>
            <a:r>
              <a:rPr lang="en-US" dirty="0" smtClean="0"/>
              <a:t>classrooms (TC218 &amp; TC219) </a:t>
            </a:r>
            <a:r>
              <a:rPr lang="en-US" dirty="0"/>
              <a:t>with adequate seating, white board, LCD projector, screen and VCR. We also utilize lab space in </a:t>
            </a:r>
            <a:r>
              <a:rPr lang="en-US" dirty="0" smtClean="0"/>
              <a:t>TC225 as </a:t>
            </a:r>
            <a:r>
              <a:rPr lang="en-US" dirty="0"/>
              <a:t>necessary</a:t>
            </a:r>
            <a:r>
              <a:rPr lang="en-US" dirty="0" smtClean="0"/>
              <a:t>.</a:t>
            </a:r>
          </a:p>
          <a:p>
            <a:pPr lvl="1"/>
            <a:endParaRPr lang="en-US" dirty="0"/>
          </a:p>
          <a:p>
            <a:pPr marL="393192" lvl="1" indent="0">
              <a:buNone/>
            </a:pPr>
            <a:endParaRPr lang="en-US" dirty="0"/>
          </a:p>
        </p:txBody>
      </p:sp>
    </p:spTree>
    <p:extLst>
      <p:ext uri="{BB962C8B-B14F-4D97-AF65-F5344CB8AC3E}">
        <p14:creationId xmlns:p14="http://schemas.microsoft.com/office/powerpoint/2010/main" val="3684964900"/>
      </p:ext>
    </p:extLst>
  </p:cSld>
  <p:clrMapOvr>
    <a:masterClrMapping/>
  </p:clrMapOvr>
  <p:transition spd="slow">
    <p:cove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9.7</a:t>
            </a:r>
            <a:endParaRPr lang="en-US" dirty="0"/>
          </a:p>
        </p:txBody>
      </p:sp>
      <p:sp>
        <p:nvSpPr>
          <p:cNvPr id="3" name="Content Placeholder 2"/>
          <p:cNvSpPr>
            <a:spLocks noGrp="1"/>
          </p:cNvSpPr>
          <p:nvPr>
            <p:ph idx="1"/>
          </p:nvPr>
        </p:nvSpPr>
        <p:spPr/>
        <p:txBody>
          <a:bodyPr/>
          <a:lstStyle/>
          <a:p>
            <a:r>
              <a:rPr lang="en-US" dirty="0" smtClean="0"/>
              <a:t>Storage</a:t>
            </a:r>
          </a:p>
          <a:p>
            <a:pPr lvl="1"/>
            <a:r>
              <a:rPr lang="en-US" dirty="0"/>
              <a:t>Locked storage areas are available for all tools, parts, supplies and tool </a:t>
            </a:r>
            <a:r>
              <a:rPr lang="en-US" dirty="0" smtClean="0"/>
              <a:t>boxes</a:t>
            </a:r>
          </a:p>
          <a:p>
            <a:pPr marL="393192" lvl="1" indent="0">
              <a:buNone/>
            </a:pPr>
            <a:endParaRPr lang="en-US" dirty="0" smtClean="0"/>
          </a:p>
          <a:p>
            <a:pPr lvl="1"/>
            <a:r>
              <a:rPr lang="en-US" dirty="0" smtClean="0"/>
              <a:t>An </a:t>
            </a:r>
            <a:r>
              <a:rPr lang="en-US" dirty="0"/>
              <a:t>area is available in our fenced-in compound that will accommodate up to </a:t>
            </a:r>
            <a:r>
              <a:rPr lang="en-US" dirty="0" smtClean="0"/>
              <a:t>20 vehicles</a:t>
            </a:r>
          </a:p>
          <a:p>
            <a:pPr marL="393192"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2723075231"/>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2.1</a:t>
            </a:r>
            <a:endParaRPr lang="en-US" dirty="0"/>
          </a:p>
        </p:txBody>
      </p:sp>
      <p:sp>
        <p:nvSpPr>
          <p:cNvPr id="3" name="Content Placeholder 2"/>
          <p:cNvSpPr>
            <a:spLocks noGrp="1"/>
          </p:cNvSpPr>
          <p:nvPr>
            <p:ph idx="1"/>
          </p:nvPr>
        </p:nvSpPr>
        <p:spPr/>
        <p:txBody>
          <a:bodyPr/>
          <a:lstStyle/>
          <a:p>
            <a:r>
              <a:rPr lang="en-US" dirty="0" smtClean="0"/>
              <a:t>Student Competency Certification</a:t>
            </a:r>
          </a:p>
          <a:p>
            <a:pPr lvl="1"/>
            <a:r>
              <a:rPr lang="en-US" sz="2000" dirty="0"/>
              <a:t>Transcript:  All students attending classes at Mesa Community College have the option to receive or have a transcript sent to any prospective employer or future school. An official transcript contains the complete student course history including all classes attempted, grade awarded for all classes, credits accepted from other colleges, and the student’s grade point average for classes in the student’s major area of study and total accumulated grade point average. These are available upon request at the Office of Admissions and Records. </a:t>
            </a:r>
            <a:endParaRPr lang="en-US" sz="2000" dirty="0" smtClean="0"/>
          </a:p>
          <a:p>
            <a:pPr lvl="1"/>
            <a:r>
              <a:rPr lang="en-US" sz="2000" dirty="0" smtClean="0"/>
              <a:t>Transcripts Requests:</a:t>
            </a:r>
          </a:p>
          <a:p>
            <a:pPr marL="393192" lvl="1" indent="0">
              <a:buNone/>
            </a:pPr>
            <a:r>
              <a:rPr lang="en-US" sz="2000" dirty="0">
                <a:hlinkClick r:id="rId2"/>
              </a:rPr>
              <a:t>http://</a:t>
            </a:r>
            <a:r>
              <a:rPr lang="en-US" sz="2000" dirty="0" smtClean="0">
                <a:hlinkClick r:id="rId2"/>
              </a:rPr>
              <a:t>www.mesacc.edu/admissions-records/request-transcripts</a:t>
            </a:r>
            <a:r>
              <a:rPr lang="en-US" sz="2000" dirty="0" smtClean="0"/>
              <a:t> </a:t>
            </a:r>
            <a:endParaRPr lang="en-US" sz="2000" dirty="0"/>
          </a:p>
        </p:txBody>
      </p:sp>
    </p:spTree>
    <p:extLst>
      <p:ext uri="{BB962C8B-B14F-4D97-AF65-F5344CB8AC3E}">
        <p14:creationId xmlns:p14="http://schemas.microsoft.com/office/powerpoint/2010/main" val="3059590645"/>
      </p:ext>
    </p:extLst>
  </p:cSld>
  <p:clrMapOvr>
    <a:masterClrMapping/>
  </p:clrMapOvr>
  <p:transition spd="slow">
    <p:cove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9.8</a:t>
            </a:r>
            <a:endParaRPr lang="en-US" dirty="0"/>
          </a:p>
        </p:txBody>
      </p:sp>
      <p:sp>
        <p:nvSpPr>
          <p:cNvPr id="3" name="Content Placeholder 2"/>
          <p:cNvSpPr>
            <a:spLocks noGrp="1"/>
          </p:cNvSpPr>
          <p:nvPr>
            <p:ph idx="1"/>
          </p:nvPr>
        </p:nvSpPr>
        <p:spPr/>
        <p:txBody>
          <a:bodyPr/>
          <a:lstStyle/>
          <a:p>
            <a:r>
              <a:rPr lang="en-US" dirty="0" smtClean="0"/>
              <a:t>Support Facilities</a:t>
            </a:r>
          </a:p>
          <a:p>
            <a:pPr lvl="1"/>
            <a:r>
              <a:rPr lang="en-US" dirty="0" smtClean="0"/>
              <a:t>The </a:t>
            </a:r>
            <a:r>
              <a:rPr lang="en-US" dirty="0"/>
              <a:t>automotive </a:t>
            </a:r>
            <a:r>
              <a:rPr lang="en-US" dirty="0" smtClean="0"/>
              <a:t>lab has </a:t>
            </a:r>
            <a:r>
              <a:rPr lang="en-US" dirty="0"/>
              <a:t>wash-up sinks, soap, and towels </a:t>
            </a:r>
            <a:r>
              <a:rPr lang="en-US" dirty="0" smtClean="0"/>
              <a:t>available</a:t>
            </a:r>
            <a:endParaRPr lang="en-US" dirty="0"/>
          </a:p>
          <a:p>
            <a:pPr marL="393192" lvl="1" indent="0">
              <a:buNone/>
            </a:pPr>
            <a:endParaRPr lang="en-US" dirty="0" smtClean="0"/>
          </a:p>
          <a:p>
            <a:pPr lvl="1"/>
            <a:r>
              <a:rPr lang="en-US" dirty="0" smtClean="0"/>
              <a:t>Restrooms </a:t>
            </a:r>
            <a:r>
              <a:rPr lang="en-US" dirty="0"/>
              <a:t>are located conveniently </a:t>
            </a:r>
            <a:r>
              <a:rPr lang="en-US" dirty="0" smtClean="0"/>
              <a:t>to lab</a:t>
            </a:r>
          </a:p>
          <a:p>
            <a:pPr marL="393192" lvl="1" indent="0">
              <a:buNone/>
            </a:pPr>
            <a:endParaRPr lang="en-US" dirty="0" smtClean="0"/>
          </a:p>
          <a:p>
            <a:pPr lvl="1"/>
            <a:r>
              <a:rPr lang="en-US" dirty="0" smtClean="0"/>
              <a:t>Lockers </a:t>
            </a:r>
            <a:r>
              <a:rPr lang="en-US" dirty="0"/>
              <a:t>are available in </a:t>
            </a:r>
            <a:r>
              <a:rPr lang="en-US" dirty="0" smtClean="0"/>
              <a:t>TC 225 lab on the south doorway.</a:t>
            </a:r>
          </a:p>
          <a:p>
            <a:pPr marL="393192" lvl="1" indent="0">
              <a:buNone/>
            </a:pPr>
            <a:endParaRPr lang="en-US" dirty="0"/>
          </a:p>
          <a:p>
            <a:pPr marL="393192" lvl="1" indent="0">
              <a:buNone/>
            </a:pPr>
            <a:r>
              <a:rPr lang="en-US" dirty="0"/>
              <a:t> </a:t>
            </a:r>
          </a:p>
        </p:txBody>
      </p:sp>
    </p:spTree>
    <p:extLst>
      <p:ext uri="{BB962C8B-B14F-4D97-AF65-F5344CB8AC3E}">
        <p14:creationId xmlns:p14="http://schemas.microsoft.com/office/powerpoint/2010/main" val="926636010"/>
      </p:ext>
    </p:extLst>
  </p:cSld>
  <p:clrMapOvr>
    <a:masterClrMapping/>
  </p:clrMapOvr>
  <p:transition spd="slow">
    <p:cove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9.9</a:t>
            </a:r>
            <a:endParaRPr lang="en-US" dirty="0"/>
          </a:p>
        </p:txBody>
      </p:sp>
      <p:sp>
        <p:nvSpPr>
          <p:cNvPr id="3" name="Content Placeholder 2"/>
          <p:cNvSpPr>
            <a:spLocks noGrp="1"/>
          </p:cNvSpPr>
          <p:nvPr>
            <p:ph idx="1"/>
          </p:nvPr>
        </p:nvSpPr>
        <p:spPr/>
        <p:txBody>
          <a:bodyPr>
            <a:normAutofit/>
          </a:bodyPr>
          <a:lstStyle/>
          <a:p>
            <a:r>
              <a:rPr lang="en-US" dirty="0" smtClean="0"/>
              <a:t>Ventilation</a:t>
            </a:r>
          </a:p>
          <a:p>
            <a:pPr lvl="1"/>
            <a:r>
              <a:rPr lang="en-US" dirty="0" smtClean="0"/>
              <a:t>Auto lab is </a:t>
            </a:r>
            <a:r>
              <a:rPr lang="en-US" dirty="0"/>
              <a:t>equipped with operable exhaust gas ventilation systems. </a:t>
            </a:r>
            <a:endParaRPr lang="en-US" dirty="0" smtClean="0"/>
          </a:p>
          <a:p>
            <a:pPr lvl="1"/>
            <a:endParaRPr lang="en-US" dirty="0" smtClean="0"/>
          </a:p>
          <a:p>
            <a:pPr lvl="1"/>
            <a:r>
              <a:rPr lang="en-US" dirty="0"/>
              <a:t>C</a:t>
            </a:r>
            <a:r>
              <a:rPr lang="en-US" dirty="0" smtClean="0"/>
              <a:t>lassrooms are air conditioned and heated</a:t>
            </a:r>
          </a:p>
          <a:p>
            <a:pPr marL="393192" lvl="1" indent="0">
              <a:buNone/>
            </a:pPr>
            <a:endParaRPr lang="en-US" dirty="0" smtClean="0"/>
          </a:p>
          <a:p>
            <a:pPr lvl="1"/>
            <a:r>
              <a:rPr lang="en-US" dirty="0" smtClean="0"/>
              <a:t>Auto lab has 2 electric heaters </a:t>
            </a:r>
            <a:r>
              <a:rPr lang="en-US" dirty="0"/>
              <a:t>and </a:t>
            </a:r>
            <a:r>
              <a:rPr lang="en-US" dirty="0" smtClean="0"/>
              <a:t>is cooled with 4 swamp coolers</a:t>
            </a:r>
          </a:p>
          <a:p>
            <a:pPr marL="393192" lvl="1" indent="0">
              <a:buNone/>
            </a:pPr>
            <a:endParaRPr lang="en-US" dirty="0" smtClean="0"/>
          </a:p>
          <a:p>
            <a:pPr marL="393192" lvl="1" indent="0">
              <a:buNone/>
            </a:pPr>
            <a:endParaRPr lang="en-US" dirty="0"/>
          </a:p>
          <a:p>
            <a:pPr marL="393192" lvl="1" indent="0">
              <a:buNone/>
            </a:pPr>
            <a:endParaRPr lang="en-US" dirty="0"/>
          </a:p>
        </p:txBody>
      </p:sp>
    </p:spTree>
    <p:extLst>
      <p:ext uri="{BB962C8B-B14F-4D97-AF65-F5344CB8AC3E}">
        <p14:creationId xmlns:p14="http://schemas.microsoft.com/office/powerpoint/2010/main" val="4062964651"/>
      </p:ext>
    </p:extLst>
  </p:cSld>
  <p:clrMapOvr>
    <a:masterClrMapping/>
  </p:clrMapOvr>
  <p:transition spd="slow">
    <p:cove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9.10</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First Aid</a:t>
            </a:r>
          </a:p>
          <a:p>
            <a:pPr lvl="1"/>
            <a:r>
              <a:rPr lang="en-US" dirty="0"/>
              <a:t>A first-aid kit is available in the automotive lab </a:t>
            </a:r>
            <a:r>
              <a:rPr lang="en-US" dirty="0" smtClean="0"/>
              <a:t>TC225 in </a:t>
            </a:r>
            <a:r>
              <a:rPr lang="en-US" dirty="0"/>
              <a:t>a marked accessible location. This kit does receive regular inspections for adequate supplies. </a:t>
            </a:r>
            <a:r>
              <a:rPr lang="en-US" dirty="0" smtClean="0"/>
              <a:t>Mesa Community </a:t>
            </a:r>
            <a:r>
              <a:rPr lang="en-US" dirty="0"/>
              <a:t>College also has Health and Safety EMT personnel available with more complete supplies and training to assist in any first aid</a:t>
            </a:r>
            <a:r>
              <a:rPr lang="en-US" dirty="0" smtClean="0"/>
              <a:t>.</a:t>
            </a:r>
          </a:p>
          <a:p>
            <a:pPr marL="393192" lvl="1" indent="0">
              <a:buNone/>
            </a:pPr>
            <a:r>
              <a:rPr lang="en-US" dirty="0" smtClean="0">
                <a:hlinkClick r:id="rId2"/>
              </a:rPr>
              <a:t>www.sp2.org</a:t>
            </a:r>
            <a:r>
              <a:rPr lang="en-US" dirty="0" smtClean="0"/>
              <a:t> </a:t>
            </a:r>
          </a:p>
          <a:p>
            <a:pPr marL="393192" lvl="1" indent="0">
              <a:buNone/>
            </a:pPr>
            <a:endParaRPr lang="en-US" dirty="0"/>
          </a:p>
          <a:p>
            <a:pPr marL="393192" lvl="1" indent="0">
              <a:buNone/>
            </a:pPr>
            <a:r>
              <a:rPr lang="en-US" dirty="0">
                <a:hlinkClick r:id="rId3"/>
              </a:rPr>
              <a:t>http://</a:t>
            </a:r>
            <a:r>
              <a:rPr lang="en-US" dirty="0" smtClean="0">
                <a:hlinkClick r:id="rId3"/>
              </a:rPr>
              <a:t>www.mesacc.edu/employees/occupational-health-safety/safety-first-aid/first-aid-basics</a:t>
            </a:r>
            <a:r>
              <a:rPr lang="en-US" dirty="0" smtClean="0"/>
              <a:t> </a:t>
            </a:r>
          </a:p>
          <a:p>
            <a:pPr marL="393192" lvl="1" indent="0">
              <a:buNone/>
            </a:pPr>
            <a:endParaRPr lang="en-US" dirty="0"/>
          </a:p>
          <a:p>
            <a:pPr marL="393192" lvl="1" indent="0">
              <a:buNone/>
            </a:pPr>
            <a:r>
              <a:rPr lang="en-US" dirty="0">
                <a:hlinkClick r:id="rId4"/>
              </a:rPr>
              <a:t>http://</a:t>
            </a:r>
            <a:r>
              <a:rPr lang="en-US" dirty="0" smtClean="0">
                <a:hlinkClick r:id="rId4"/>
              </a:rPr>
              <a:t>www.mesacc.edu/employees/occupational-health-safety/emergency-procedures/render-first-aid</a:t>
            </a:r>
            <a:r>
              <a:rPr lang="en-US" dirty="0" smtClean="0"/>
              <a:t> </a:t>
            </a:r>
          </a:p>
          <a:p>
            <a:pPr marL="393192" lvl="1" indent="0">
              <a:buNone/>
            </a:pPr>
            <a:endParaRPr lang="en-US" dirty="0"/>
          </a:p>
          <a:p>
            <a:pPr lvl="1"/>
            <a:endParaRPr lang="en-US" dirty="0"/>
          </a:p>
        </p:txBody>
      </p:sp>
    </p:spTree>
    <p:extLst>
      <p:ext uri="{BB962C8B-B14F-4D97-AF65-F5344CB8AC3E}">
        <p14:creationId xmlns:p14="http://schemas.microsoft.com/office/powerpoint/2010/main" val="2360943583"/>
      </p:ext>
    </p:extLst>
  </p:cSld>
  <p:clrMapOvr>
    <a:masterClrMapping/>
  </p:clrMapOvr>
  <p:transition spd="slow">
    <p:cove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10</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INSTRUCTIONAL STAFF</a:t>
            </a:r>
          </a:p>
          <a:p>
            <a:r>
              <a:rPr lang="en-US" dirty="0" smtClean="0"/>
              <a:t>The instructional staff must have technical competency and meet all state and local requirements for accreditation.</a:t>
            </a:r>
          </a:p>
          <a:p>
            <a:endParaRPr lang="en-US" sz="2400" b="1" dirty="0"/>
          </a:p>
        </p:txBody>
      </p:sp>
    </p:spTree>
    <p:extLst>
      <p:ext uri="{BB962C8B-B14F-4D97-AF65-F5344CB8AC3E}">
        <p14:creationId xmlns:p14="http://schemas.microsoft.com/office/powerpoint/2010/main" val="2089007009"/>
      </p:ext>
    </p:extLst>
  </p:cSld>
  <p:clrMapOvr>
    <a:masterClrMapping/>
  </p:clrMapOvr>
  <p:transition spd="slow">
    <p:cove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10.1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Technical Competency</a:t>
            </a:r>
          </a:p>
          <a:p>
            <a:pPr marL="0" indent="0">
              <a:buNone/>
            </a:pPr>
            <a:endParaRPr lang="en-US" dirty="0" smtClean="0"/>
          </a:p>
          <a:p>
            <a:pPr lvl="1">
              <a:lnSpc>
                <a:spcPct val="120000"/>
              </a:lnSpc>
            </a:pPr>
            <a:r>
              <a:rPr lang="en-US" dirty="0" smtClean="0"/>
              <a:t>Jon D’Ambrosio - Program Director &amp; Residential Faculty Instructor</a:t>
            </a:r>
          </a:p>
          <a:p>
            <a:pPr lvl="1">
              <a:lnSpc>
                <a:spcPct val="120000"/>
              </a:lnSpc>
            </a:pPr>
            <a:r>
              <a:rPr lang="en-US" dirty="0" smtClean="0"/>
              <a:t>Bryce Bond - Residential Faculty Instructor</a:t>
            </a:r>
          </a:p>
          <a:p>
            <a:pPr lvl="1">
              <a:lnSpc>
                <a:spcPct val="120000"/>
              </a:lnSpc>
            </a:pPr>
            <a:r>
              <a:rPr lang="en-US" dirty="0" smtClean="0"/>
              <a:t>Steve </a:t>
            </a:r>
            <a:r>
              <a:rPr lang="en-US" dirty="0" err="1" smtClean="0"/>
              <a:t>Skroch</a:t>
            </a:r>
            <a:r>
              <a:rPr lang="en-US" dirty="0" smtClean="0"/>
              <a:t> - Residential Faculty Instructor</a:t>
            </a:r>
          </a:p>
          <a:p>
            <a:pPr lvl="1">
              <a:lnSpc>
                <a:spcPct val="120000"/>
              </a:lnSpc>
            </a:pPr>
            <a:r>
              <a:rPr lang="en-US" dirty="0" smtClean="0"/>
              <a:t>Jonathan Strait - Adjunct Instructor</a:t>
            </a:r>
          </a:p>
          <a:p>
            <a:pPr lvl="1">
              <a:lnSpc>
                <a:spcPct val="120000"/>
              </a:lnSpc>
            </a:pPr>
            <a:r>
              <a:rPr lang="en-US" dirty="0"/>
              <a:t>Richard </a:t>
            </a:r>
            <a:r>
              <a:rPr lang="en-US" dirty="0" err="1" smtClean="0"/>
              <a:t>LeBeaumont</a:t>
            </a:r>
            <a:r>
              <a:rPr lang="en-US" dirty="0" smtClean="0"/>
              <a:t> - Lab Technician</a:t>
            </a:r>
          </a:p>
          <a:p>
            <a:pPr lvl="1">
              <a:lnSpc>
                <a:spcPct val="120000"/>
              </a:lnSpc>
            </a:pPr>
            <a:r>
              <a:rPr lang="en-US" dirty="0" smtClean="0"/>
              <a:t>Douglas Dwyer - Adjunct Instructor</a:t>
            </a:r>
          </a:p>
          <a:p>
            <a:pPr lvl="1">
              <a:lnSpc>
                <a:spcPct val="120000"/>
              </a:lnSpc>
            </a:pPr>
            <a:r>
              <a:rPr lang="en-US" dirty="0"/>
              <a:t>Steven </a:t>
            </a:r>
            <a:r>
              <a:rPr lang="en-US" dirty="0" smtClean="0"/>
              <a:t>Julius – Adjunct Lab Assistant</a:t>
            </a:r>
          </a:p>
          <a:p>
            <a:pPr lvl="1">
              <a:lnSpc>
                <a:spcPct val="120000"/>
              </a:lnSpc>
            </a:pPr>
            <a:r>
              <a:rPr lang="en-US" dirty="0"/>
              <a:t>Russell </a:t>
            </a:r>
            <a:r>
              <a:rPr lang="en-US" dirty="0" err="1" smtClean="0"/>
              <a:t>Suprak</a:t>
            </a:r>
            <a:r>
              <a:rPr lang="en-US" dirty="0" smtClean="0"/>
              <a:t> - Adjunct Instructor</a:t>
            </a:r>
          </a:p>
          <a:p>
            <a:pPr lvl="1">
              <a:lnSpc>
                <a:spcPct val="120000"/>
              </a:lnSpc>
            </a:pPr>
            <a:r>
              <a:rPr lang="en-US" dirty="0"/>
              <a:t>John </a:t>
            </a:r>
            <a:r>
              <a:rPr lang="en-US" dirty="0" smtClean="0"/>
              <a:t>Bentley – Adjunct Lab Assistant</a:t>
            </a:r>
          </a:p>
          <a:p>
            <a:pPr lvl="1">
              <a:lnSpc>
                <a:spcPct val="120000"/>
              </a:lnSpc>
            </a:pPr>
            <a:r>
              <a:rPr lang="en-US" dirty="0"/>
              <a:t>Daniel </a:t>
            </a:r>
            <a:r>
              <a:rPr lang="en-US" dirty="0" err="1" smtClean="0"/>
              <a:t>Cifalia</a:t>
            </a:r>
            <a:r>
              <a:rPr lang="en-US" dirty="0" smtClean="0"/>
              <a:t> - Adjunct Instructor</a:t>
            </a:r>
          </a:p>
          <a:p>
            <a:pPr lvl="1">
              <a:lnSpc>
                <a:spcPct val="120000"/>
              </a:lnSpc>
            </a:pPr>
            <a:r>
              <a:rPr lang="en-US" dirty="0"/>
              <a:t>Robert </a:t>
            </a:r>
            <a:r>
              <a:rPr lang="en-US" dirty="0" smtClean="0"/>
              <a:t>Jones - Adjunct Instructor</a:t>
            </a:r>
          </a:p>
        </p:txBody>
      </p:sp>
    </p:spTree>
    <p:extLst>
      <p:ext uri="{BB962C8B-B14F-4D97-AF65-F5344CB8AC3E}">
        <p14:creationId xmlns:p14="http://schemas.microsoft.com/office/powerpoint/2010/main" val="345535996"/>
      </p:ext>
    </p:extLst>
  </p:cSld>
  <p:clrMapOvr>
    <a:masterClrMapping/>
  </p:clrMapOvr>
  <p:transition spd="slow">
    <p:cove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t>
            </a:r>
            <a:r>
              <a:rPr lang="en-US" dirty="0" smtClean="0">
                <a:solidFill>
                  <a:schemeClr val="bg2">
                    <a:lumMod val="25000"/>
                  </a:schemeClr>
                </a:solidFill>
              </a:rPr>
              <a:t>10.2</a:t>
            </a:r>
            <a:endParaRPr lang="en-US" dirty="0">
              <a:solidFill>
                <a:schemeClr val="bg2">
                  <a:lumMod val="25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smtClean="0"/>
              <a:t>Instructional Competency/Certification</a:t>
            </a:r>
          </a:p>
          <a:p>
            <a:pPr lvl="1"/>
            <a:r>
              <a:rPr lang="en-US" dirty="0" smtClean="0"/>
              <a:t>Instructors should meet all state certifying requirements.</a:t>
            </a:r>
          </a:p>
          <a:p>
            <a:pPr lvl="1"/>
            <a:r>
              <a:rPr lang="en-US" dirty="0" smtClean="0"/>
              <a:t>Instructors at the Community College level doesn’t need State Certification. They require at a minimum of 5 years industry experience</a:t>
            </a:r>
          </a:p>
          <a:p>
            <a:pPr marL="393192" lvl="1" indent="0">
              <a:buNone/>
            </a:pPr>
            <a:endParaRPr lang="en-US" dirty="0"/>
          </a:p>
          <a:p>
            <a:pPr lvl="1"/>
            <a:r>
              <a:rPr lang="en-US" dirty="0"/>
              <a:t>Jon D’Ambrosio – </a:t>
            </a:r>
            <a:r>
              <a:rPr lang="en-US" dirty="0" smtClean="0">
                <a:solidFill>
                  <a:srgbClr val="0070C0"/>
                </a:solidFill>
              </a:rPr>
              <a:t>23 years industry experience, 5 years high school instructor, and 15 years residential faculty at MCC</a:t>
            </a:r>
            <a:endParaRPr lang="en-US" dirty="0">
              <a:solidFill>
                <a:srgbClr val="0070C0"/>
              </a:solidFill>
            </a:endParaRPr>
          </a:p>
          <a:p>
            <a:pPr lvl="1"/>
            <a:r>
              <a:rPr lang="en-US" dirty="0"/>
              <a:t>Bryce Bond – </a:t>
            </a:r>
            <a:r>
              <a:rPr lang="en-US" dirty="0" smtClean="0">
                <a:solidFill>
                  <a:srgbClr val="0070C0"/>
                </a:solidFill>
              </a:rPr>
              <a:t>16 years industry experience, 10 years high school instructor, and 2 years residential faculty at MCC </a:t>
            </a:r>
            <a:endParaRPr lang="en-US" dirty="0">
              <a:solidFill>
                <a:srgbClr val="0070C0"/>
              </a:solidFill>
            </a:endParaRPr>
          </a:p>
          <a:p>
            <a:pPr lvl="1"/>
            <a:r>
              <a:rPr lang="en-US" dirty="0"/>
              <a:t>Steve </a:t>
            </a:r>
            <a:r>
              <a:rPr lang="en-US" dirty="0" err="1"/>
              <a:t>Skroch</a:t>
            </a:r>
            <a:r>
              <a:rPr lang="en-US" dirty="0"/>
              <a:t> – </a:t>
            </a:r>
            <a:r>
              <a:rPr lang="en-US" dirty="0" smtClean="0">
                <a:solidFill>
                  <a:srgbClr val="0070C0"/>
                </a:solidFill>
              </a:rPr>
              <a:t>20 years industry experience, 5 years high school instructor, and 3 years faculty at MCC</a:t>
            </a:r>
            <a:endParaRPr lang="en-US" dirty="0">
              <a:solidFill>
                <a:srgbClr val="0070C0"/>
              </a:solidFill>
            </a:endParaRPr>
          </a:p>
          <a:p>
            <a:pPr lvl="1"/>
            <a:endParaRPr lang="en-US" dirty="0" smtClean="0"/>
          </a:p>
          <a:p>
            <a:pPr marL="393192" lvl="1" indent="0">
              <a:buNone/>
            </a:pPr>
            <a:endParaRPr lang="en-US" dirty="0"/>
          </a:p>
        </p:txBody>
      </p:sp>
    </p:spTree>
    <p:extLst>
      <p:ext uri="{BB962C8B-B14F-4D97-AF65-F5344CB8AC3E}">
        <p14:creationId xmlns:p14="http://schemas.microsoft.com/office/powerpoint/2010/main" val="1013726437"/>
      </p:ext>
    </p:extLst>
  </p:cSld>
  <p:clrMapOvr>
    <a:masterClrMapping/>
  </p:clrMapOvr>
  <p:transition spd="slow">
    <p:cove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t>
            </a:r>
            <a:r>
              <a:rPr lang="en-US" dirty="0" smtClean="0">
                <a:solidFill>
                  <a:schemeClr val="bg2">
                    <a:lumMod val="25000"/>
                  </a:schemeClr>
                </a:solidFill>
              </a:rPr>
              <a:t>10.3</a:t>
            </a:r>
            <a:endParaRPr lang="en-US" dirty="0">
              <a:solidFill>
                <a:schemeClr val="bg2">
                  <a:lumMod val="25000"/>
                </a:schemeClr>
              </a:solidFill>
            </a:endParaRPr>
          </a:p>
        </p:txBody>
      </p:sp>
      <p:sp>
        <p:nvSpPr>
          <p:cNvPr id="3" name="Content Placeholder 2"/>
          <p:cNvSpPr>
            <a:spLocks noGrp="1"/>
          </p:cNvSpPr>
          <p:nvPr>
            <p:ph idx="1"/>
          </p:nvPr>
        </p:nvSpPr>
        <p:spPr/>
        <p:txBody>
          <a:bodyPr>
            <a:normAutofit/>
          </a:bodyPr>
          <a:lstStyle/>
          <a:p>
            <a:r>
              <a:rPr lang="en-US" dirty="0" smtClean="0"/>
              <a:t>Technical Updating</a:t>
            </a:r>
          </a:p>
          <a:p>
            <a:pPr lvl="1"/>
            <a:r>
              <a:rPr lang="en-US" dirty="0" smtClean="0"/>
              <a:t>20 hours of technical training each year</a:t>
            </a:r>
          </a:p>
          <a:p>
            <a:pPr marL="393192" lvl="1" indent="0">
              <a:buNone/>
            </a:pPr>
            <a:endParaRPr lang="en-US" dirty="0" smtClean="0">
              <a:solidFill>
                <a:srgbClr val="FF0000"/>
              </a:solidFill>
            </a:endParaRPr>
          </a:p>
          <a:p>
            <a:pPr lvl="1"/>
            <a:r>
              <a:rPr lang="en-US" dirty="0"/>
              <a:t>Jon D’Ambrosio </a:t>
            </a:r>
            <a:r>
              <a:rPr lang="en-US" dirty="0" smtClean="0"/>
              <a:t>– </a:t>
            </a:r>
            <a:r>
              <a:rPr lang="en-US" dirty="0" smtClean="0">
                <a:solidFill>
                  <a:srgbClr val="0070C0"/>
                </a:solidFill>
              </a:rPr>
              <a:t>See Exhibit </a:t>
            </a:r>
            <a:r>
              <a:rPr lang="en-US" dirty="0" smtClean="0">
                <a:solidFill>
                  <a:srgbClr val="0070C0"/>
                </a:solidFill>
                <a:hlinkClick r:id="rId2" action="ppaction://hlinkfile"/>
              </a:rPr>
              <a:t>10.3A</a:t>
            </a:r>
            <a:r>
              <a:rPr lang="en-US" dirty="0" smtClean="0">
                <a:solidFill>
                  <a:srgbClr val="0070C0"/>
                </a:solidFill>
              </a:rPr>
              <a:t> &amp; </a:t>
            </a:r>
            <a:r>
              <a:rPr lang="en-US" dirty="0" smtClean="0">
                <a:solidFill>
                  <a:srgbClr val="0070C0"/>
                </a:solidFill>
                <a:hlinkClick r:id="rId3" action="ppaction://hlinkfile"/>
              </a:rPr>
              <a:t>10.3F</a:t>
            </a:r>
            <a:r>
              <a:rPr lang="en-US" dirty="0" smtClean="0">
                <a:solidFill>
                  <a:srgbClr val="0070C0"/>
                </a:solidFill>
              </a:rPr>
              <a:t> &amp; </a:t>
            </a:r>
            <a:r>
              <a:rPr lang="en-US" dirty="0" smtClean="0">
                <a:solidFill>
                  <a:srgbClr val="0070C0"/>
                </a:solidFill>
                <a:hlinkClick r:id="rId4" action="ppaction://hlinkfile"/>
              </a:rPr>
              <a:t>10.3G</a:t>
            </a:r>
            <a:r>
              <a:rPr lang="en-US" dirty="0" smtClean="0">
                <a:solidFill>
                  <a:srgbClr val="0070C0"/>
                </a:solidFill>
              </a:rPr>
              <a:t> &amp; </a:t>
            </a:r>
            <a:r>
              <a:rPr lang="en-US" dirty="0" smtClean="0">
                <a:solidFill>
                  <a:srgbClr val="0070C0"/>
                </a:solidFill>
                <a:hlinkClick r:id="rId5" action="ppaction://hlinkfile"/>
              </a:rPr>
              <a:t>10.3H</a:t>
            </a:r>
            <a:endParaRPr lang="en-US" dirty="0" smtClean="0">
              <a:solidFill>
                <a:srgbClr val="0070C0"/>
              </a:solidFill>
            </a:endParaRPr>
          </a:p>
          <a:p>
            <a:pPr lvl="1"/>
            <a:r>
              <a:rPr lang="en-US" dirty="0" smtClean="0"/>
              <a:t>Bryce </a:t>
            </a:r>
            <a:r>
              <a:rPr lang="en-US" dirty="0"/>
              <a:t>Bond – </a:t>
            </a:r>
            <a:r>
              <a:rPr lang="en-US" dirty="0">
                <a:solidFill>
                  <a:srgbClr val="0070C0"/>
                </a:solidFill>
              </a:rPr>
              <a:t>See Exhibit </a:t>
            </a:r>
            <a:r>
              <a:rPr lang="en-US" dirty="0" smtClean="0">
                <a:solidFill>
                  <a:srgbClr val="0070C0"/>
                </a:solidFill>
                <a:hlinkClick r:id="rId6" action="ppaction://hlinkfile"/>
              </a:rPr>
              <a:t>10.3B</a:t>
            </a:r>
            <a:r>
              <a:rPr lang="en-US" dirty="0" smtClean="0">
                <a:solidFill>
                  <a:srgbClr val="0070C0"/>
                </a:solidFill>
              </a:rPr>
              <a:t> and </a:t>
            </a:r>
            <a:r>
              <a:rPr lang="en-US" dirty="0" smtClean="0">
                <a:solidFill>
                  <a:srgbClr val="0070C0"/>
                </a:solidFill>
                <a:hlinkClick r:id="rId7" action="ppaction://hlinkfile"/>
              </a:rPr>
              <a:t>10.3C</a:t>
            </a:r>
            <a:endParaRPr lang="en-US" dirty="0" smtClean="0">
              <a:solidFill>
                <a:srgbClr val="0070C0"/>
              </a:solidFill>
            </a:endParaRPr>
          </a:p>
          <a:p>
            <a:pPr lvl="1"/>
            <a:r>
              <a:rPr lang="en-US" dirty="0" smtClean="0"/>
              <a:t>Steve </a:t>
            </a:r>
            <a:r>
              <a:rPr lang="en-US" dirty="0" err="1"/>
              <a:t>Skroch</a:t>
            </a:r>
            <a:r>
              <a:rPr lang="en-US" dirty="0"/>
              <a:t> – </a:t>
            </a:r>
            <a:r>
              <a:rPr lang="en-US" dirty="0">
                <a:solidFill>
                  <a:srgbClr val="0070C0"/>
                </a:solidFill>
              </a:rPr>
              <a:t>See Exhibit </a:t>
            </a:r>
            <a:r>
              <a:rPr lang="en-US" dirty="0" smtClean="0">
                <a:solidFill>
                  <a:srgbClr val="0070C0"/>
                </a:solidFill>
                <a:hlinkClick r:id="rId8" action="ppaction://hlinkfile"/>
              </a:rPr>
              <a:t>10.3D</a:t>
            </a:r>
            <a:r>
              <a:rPr lang="en-US" dirty="0" smtClean="0">
                <a:solidFill>
                  <a:srgbClr val="0070C0"/>
                </a:solidFill>
              </a:rPr>
              <a:t> and </a:t>
            </a:r>
            <a:r>
              <a:rPr lang="en-US" dirty="0" smtClean="0">
                <a:solidFill>
                  <a:srgbClr val="0070C0"/>
                </a:solidFill>
                <a:hlinkClick r:id="rId9" action="ppaction://hlinkfile"/>
              </a:rPr>
              <a:t>10.3E</a:t>
            </a:r>
            <a:endParaRPr lang="en-US" dirty="0" smtClean="0">
              <a:solidFill>
                <a:srgbClr val="0070C0"/>
              </a:solidFill>
            </a:endParaRPr>
          </a:p>
          <a:p>
            <a:pPr marL="393192" lvl="1" indent="0">
              <a:buNone/>
            </a:pPr>
            <a:r>
              <a:rPr lang="en-US" dirty="0" smtClean="0"/>
              <a:t> </a:t>
            </a:r>
            <a:endParaRPr lang="en-US" dirty="0"/>
          </a:p>
          <a:p>
            <a:pPr marL="393192" lvl="1" indent="0">
              <a:buNone/>
            </a:pPr>
            <a:endParaRPr lang="en-US" dirty="0"/>
          </a:p>
        </p:txBody>
      </p:sp>
    </p:spTree>
    <p:extLst>
      <p:ext uri="{BB962C8B-B14F-4D97-AF65-F5344CB8AC3E}">
        <p14:creationId xmlns:p14="http://schemas.microsoft.com/office/powerpoint/2010/main" val="2469252956"/>
      </p:ext>
    </p:extLst>
  </p:cSld>
  <p:clrMapOvr>
    <a:masterClrMapping/>
  </p:clrMapOvr>
  <p:transition spd="slow">
    <p:cove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10.4</a:t>
            </a:r>
            <a:endParaRPr lang="en-US" dirty="0"/>
          </a:p>
        </p:txBody>
      </p:sp>
      <p:sp>
        <p:nvSpPr>
          <p:cNvPr id="3" name="Content Placeholder 2"/>
          <p:cNvSpPr>
            <a:spLocks noGrp="1"/>
          </p:cNvSpPr>
          <p:nvPr>
            <p:ph idx="1"/>
          </p:nvPr>
        </p:nvSpPr>
        <p:spPr/>
        <p:txBody>
          <a:bodyPr>
            <a:normAutofit/>
          </a:bodyPr>
          <a:lstStyle/>
          <a:p>
            <a:r>
              <a:rPr lang="en-US" dirty="0" smtClean="0"/>
              <a:t>Substitutes</a:t>
            </a:r>
          </a:p>
          <a:p>
            <a:pPr lvl="1"/>
            <a:r>
              <a:rPr lang="en-US" dirty="0"/>
              <a:t>An effort is made to schedule classes in such a way that the instructors are available to cover for the other’s classes on a substitute basis.  Money is budgeted for substitute pay when it becomes necessary.</a:t>
            </a:r>
          </a:p>
          <a:p>
            <a:pPr marL="393192" lvl="1" indent="0">
              <a:buNone/>
            </a:pPr>
            <a:endParaRPr lang="en-US" dirty="0" smtClean="0"/>
          </a:p>
          <a:p>
            <a:pPr marL="393192" lvl="1" indent="0">
              <a:buNone/>
            </a:pPr>
            <a:endParaRPr lang="en-US" dirty="0" smtClean="0"/>
          </a:p>
          <a:p>
            <a:endParaRPr lang="en-US" dirty="0"/>
          </a:p>
        </p:txBody>
      </p:sp>
    </p:spTree>
    <p:extLst>
      <p:ext uri="{BB962C8B-B14F-4D97-AF65-F5344CB8AC3E}">
        <p14:creationId xmlns:p14="http://schemas.microsoft.com/office/powerpoint/2010/main" val="272564553"/>
      </p:ext>
    </p:extLst>
  </p:cSld>
  <p:clrMapOvr>
    <a:masterClrMapping/>
  </p:clrMapOvr>
  <p:transition spd="slow">
    <p:cove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11</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WORBASED LEARNING</a:t>
            </a:r>
          </a:p>
          <a:p>
            <a:endParaRPr lang="en-US" sz="2400" b="1" dirty="0"/>
          </a:p>
        </p:txBody>
      </p:sp>
    </p:spTree>
    <p:extLst>
      <p:ext uri="{BB962C8B-B14F-4D97-AF65-F5344CB8AC3E}">
        <p14:creationId xmlns:p14="http://schemas.microsoft.com/office/powerpoint/2010/main" val="686480694"/>
      </p:ext>
    </p:extLst>
  </p:cSld>
  <p:clrMapOvr>
    <a:masterClrMapping/>
  </p:clrMapOvr>
  <p:transition spd="slow">
    <p:cove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11.1</a:t>
            </a:r>
            <a:endParaRPr lang="en-US" dirty="0"/>
          </a:p>
        </p:txBody>
      </p:sp>
      <p:sp>
        <p:nvSpPr>
          <p:cNvPr id="3" name="Content Placeholder 2"/>
          <p:cNvSpPr>
            <a:spLocks noGrp="1"/>
          </p:cNvSpPr>
          <p:nvPr>
            <p:ph idx="1"/>
          </p:nvPr>
        </p:nvSpPr>
        <p:spPr/>
        <p:txBody>
          <a:bodyPr>
            <a:normAutofit/>
          </a:bodyPr>
          <a:lstStyle/>
          <a:p>
            <a:r>
              <a:rPr lang="en-US" dirty="0" smtClean="0"/>
              <a:t>Standards</a:t>
            </a:r>
          </a:p>
          <a:p>
            <a:pPr lvl="1"/>
            <a:r>
              <a:rPr lang="en-US" dirty="0" smtClean="0"/>
              <a:t>N/A</a:t>
            </a:r>
            <a:r>
              <a:rPr lang="en-US" dirty="0"/>
              <a:t>. </a:t>
            </a:r>
          </a:p>
        </p:txBody>
      </p:sp>
    </p:spTree>
    <p:extLst>
      <p:ext uri="{BB962C8B-B14F-4D97-AF65-F5344CB8AC3E}">
        <p14:creationId xmlns:p14="http://schemas.microsoft.com/office/powerpoint/2010/main" val="1783646682"/>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2.1</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23209093"/>
              </p:ext>
            </p:extLst>
          </p:nvPr>
        </p:nvGraphicFramePr>
        <p:xfrm>
          <a:off x="1905000" y="2247900"/>
          <a:ext cx="4437849" cy="4419600"/>
        </p:xfrm>
        <a:graphic>
          <a:graphicData uri="http://schemas.openxmlformats.org/drawingml/2006/table">
            <a:tbl>
              <a:tblPr/>
              <a:tblGrid>
                <a:gridCol w="1479283"/>
                <a:gridCol w="1479283"/>
                <a:gridCol w="1479283"/>
              </a:tblGrid>
              <a:tr h="482018">
                <a:tc>
                  <a:txBody>
                    <a:bodyPr/>
                    <a:lstStyle/>
                    <a:p>
                      <a:pPr algn="l" fontAlgn="t"/>
                      <a:r>
                        <a:rPr lang="en-US" sz="1000" b="0" dirty="0">
                          <a:solidFill>
                            <a:srgbClr val="FFFFFF"/>
                          </a:solidFill>
                          <a:effectLst/>
                          <a:latin typeface="Arial"/>
                        </a:rPr>
                        <a:t>Degree / Certificate</a:t>
                      </a:r>
                    </a:p>
                  </a:txBody>
                  <a:tcPr marL="64551" marR="64551" marT="32275" marB="32275">
                    <a:lnL>
                      <a:noFill/>
                    </a:lnL>
                    <a:lnR w="9525" cap="flat" cmpd="sng" algn="ctr">
                      <a:solidFill>
                        <a:srgbClr val="DDDDDD"/>
                      </a:solidFill>
                      <a:prstDash val="solid"/>
                      <a:round/>
                      <a:headEnd type="none" w="med" len="med"/>
                      <a:tailEnd type="none" w="med" len="med"/>
                    </a:lnR>
                    <a:lnT>
                      <a:noFill/>
                    </a:lnT>
                    <a:lnB w="9525" cap="flat" cmpd="sng" algn="ctr">
                      <a:solidFill>
                        <a:srgbClr val="DDDDDD"/>
                      </a:solidFill>
                      <a:prstDash val="solid"/>
                      <a:round/>
                      <a:headEnd type="none" w="med" len="med"/>
                      <a:tailEnd type="none" w="med" len="med"/>
                    </a:lnB>
                    <a:solidFill>
                      <a:srgbClr val="263041"/>
                    </a:solidFill>
                  </a:tcPr>
                </a:tc>
                <a:tc>
                  <a:txBody>
                    <a:bodyPr/>
                    <a:lstStyle/>
                    <a:p>
                      <a:pPr algn="l" fontAlgn="t"/>
                      <a:r>
                        <a:rPr lang="en-US" sz="1000" b="0">
                          <a:solidFill>
                            <a:srgbClr val="FFFFFF"/>
                          </a:solidFill>
                          <a:effectLst/>
                          <a:latin typeface="Arial"/>
                        </a:rPr>
                        <a:t>Title</a:t>
                      </a:r>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a:noFill/>
                    </a:lnT>
                    <a:lnB w="9525" cap="flat" cmpd="sng" algn="ctr">
                      <a:solidFill>
                        <a:srgbClr val="DDDDDD"/>
                      </a:solidFill>
                      <a:prstDash val="solid"/>
                      <a:round/>
                      <a:headEnd type="none" w="med" len="med"/>
                      <a:tailEnd type="none" w="med" len="med"/>
                    </a:lnB>
                    <a:solidFill>
                      <a:srgbClr val="263041"/>
                    </a:solidFill>
                  </a:tcPr>
                </a:tc>
                <a:tc>
                  <a:txBody>
                    <a:bodyPr/>
                    <a:lstStyle/>
                    <a:p>
                      <a:pPr algn="l" fontAlgn="t"/>
                      <a:r>
                        <a:rPr lang="en-US" sz="1000" b="0">
                          <a:solidFill>
                            <a:srgbClr val="FFFFFF"/>
                          </a:solidFill>
                          <a:effectLst/>
                          <a:latin typeface="Arial"/>
                        </a:rPr>
                        <a:t>Courses</a:t>
                      </a:r>
                    </a:p>
                  </a:txBody>
                  <a:tcPr marL="64551" marR="64551" marT="32275" marB="32275">
                    <a:lnL w="9525" cap="flat" cmpd="sng" algn="ctr">
                      <a:solidFill>
                        <a:srgbClr val="DDDDDD"/>
                      </a:solidFill>
                      <a:prstDash val="solid"/>
                      <a:round/>
                      <a:headEnd type="none" w="med" len="med"/>
                      <a:tailEnd type="none" w="med" len="med"/>
                    </a:lnL>
                    <a:lnR>
                      <a:noFill/>
                    </a:lnR>
                    <a:lnT>
                      <a:noFill/>
                    </a:lnT>
                    <a:lnB w="9525" cap="flat" cmpd="sng" algn="ctr">
                      <a:solidFill>
                        <a:srgbClr val="DDDDDD"/>
                      </a:solidFill>
                      <a:prstDash val="solid"/>
                      <a:round/>
                      <a:headEnd type="none" w="med" len="med"/>
                      <a:tailEnd type="none" w="med" len="med"/>
                    </a:lnB>
                    <a:solidFill>
                      <a:srgbClr val="263041"/>
                    </a:solidFill>
                  </a:tcPr>
                </a:tc>
              </a:tr>
              <a:tr h="645505">
                <a:tc>
                  <a:txBody>
                    <a:bodyPr/>
                    <a:lstStyle/>
                    <a:p>
                      <a:pPr algn="l" fontAlgn="t"/>
                      <a:r>
                        <a:rPr lang="en-US" sz="1000" b="0" dirty="0">
                          <a:effectLst/>
                          <a:latin typeface="Arial"/>
                        </a:rPr>
                        <a:t>Associate in Applied Science (AAS)</a:t>
                      </a:r>
                    </a:p>
                  </a:txBody>
                  <a:tcPr marL="64551" marR="64551" marT="32275" marB="3227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dirty="0">
                          <a:effectLst/>
                          <a:latin typeface="Arial"/>
                        </a:rPr>
                        <a:t>Automotive Performance Technology</a:t>
                      </a:r>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u="none" strike="noStrike">
                          <a:solidFill>
                            <a:srgbClr val="115FAC"/>
                          </a:solidFill>
                          <a:effectLst/>
                          <a:latin typeface="Arial"/>
                          <a:hlinkClick r:id="rId2" tooltip="Course sequence by term for Associate in Applied Science (AAS) in Automotive Performance Technology"/>
                        </a:rPr>
                        <a:t>Course Sequence</a:t>
                      </a:r>
                      <a:endParaRPr lang="en-US" sz="1000" b="0">
                        <a:effectLst/>
                        <a:latin typeface="Arial"/>
                      </a:endParaRPr>
                    </a:p>
                  </a:txBody>
                  <a:tcPr marL="64551" marR="64551" marT="32275" marB="32275">
                    <a:lnL w="9525" cap="flat" cmpd="sng" algn="ctr">
                      <a:solidFill>
                        <a:srgbClr val="DDDDDD"/>
                      </a:solidFill>
                      <a:prstDash val="solid"/>
                      <a:round/>
                      <a:headEnd type="none" w="med" len="med"/>
                      <a:tailEnd type="none" w="med" len="med"/>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645505">
                <a:tc>
                  <a:txBody>
                    <a:bodyPr/>
                    <a:lstStyle/>
                    <a:p>
                      <a:pPr algn="l" fontAlgn="t"/>
                      <a:r>
                        <a:rPr lang="en-US" sz="1000" b="0" dirty="0">
                          <a:effectLst/>
                          <a:latin typeface="Arial"/>
                        </a:rPr>
                        <a:t>Associate in Applied Science (AAS)</a:t>
                      </a:r>
                    </a:p>
                  </a:txBody>
                  <a:tcPr marL="64551" marR="64551" marT="32275" marB="3227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dirty="0">
                          <a:effectLst/>
                          <a:latin typeface="Arial"/>
                        </a:rPr>
                        <a:t>Caterpillar Technician Training</a:t>
                      </a:r>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u="none" strike="noStrike">
                          <a:solidFill>
                            <a:srgbClr val="115FAC"/>
                          </a:solidFill>
                          <a:effectLst/>
                          <a:latin typeface="Arial"/>
                          <a:hlinkClick r:id="rId3" tooltip="Details and course listing for Associate in Applied Science (AAS) in Caterpillar Technician Training"/>
                        </a:rPr>
                        <a:t>Course List</a:t>
                      </a:r>
                      <a:endParaRPr lang="en-US" sz="1000" b="0">
                        <a:effectLst/>
                        <a:latin typeface="Arial"/>
                      </a:endParaRPr>
                    </a:p>
                  </a:txBody>
                  <a:tcPr marL="64551" marR="64551" marT="32275" marB="32275">
                    <a:lnL w="9525" cap="flat" cmpd="sng" algn="ctr">
                      <a:solidFill>
                        <a:srgbClr val="DDDDDD"/>
                      </a:solidFill>
                      <a:prstDash val="solid"/>
                      <a:round/>
                      <a:headEnd type="none" w="med" len="med"/>
                      <a:tailEnd type="none" w="med" len="med"/>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451854">
                <a:tc>
                  <a:txBody>
                    <a:bodyPr/>
                    <a:lstStyle/>
                    <a:p>
                      <a:endParaRPr lang="en-US" dirty="0"/>
                    </a:p>
                  </a:txBody>
                  <a:tcPr marL="64551" marR="64551" marT="32275" marB="3227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endParaRPr lang="en-US" dirty="0"/>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endParaRPr lang="en-US" sz="1000" b="0" dirty="0">
                        <a:effectLst/>
                        <a:latin typeface="Arial"/>
                      </a:endParaRPr>
                    </a:p>
                  </a:txBody>
                  <a:tcPr marL="64551" marR="64551" marT="32275" marB="32275">
                    <a:lnL w="9525" cap="flat" cmpd="sng" algn="ctr">
                      <a:solidFill>
                        <a:srgbClr val="DDDDDD"/>
                      </a:solidFill>
                      <a:prstDash val="solid"/>
                      <a:round/>
                      <a:headEnd type="none" w="med" len="med"/>
                      <a:tailEnd type="none" w="med" len="med"/>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451854">
                <a:tc>
                  <a:txBody>
                    <a:bodyPr/>
                    <a:lstStyle/>
                    <a:p>
                      <a:pPr algn="l" fontAlgn="t"/>
                      <a:r>
                        <a:rPr lang="en-US" sz="1000" b="0">
                          <a:effectLst/>
                          <a:latin typeface="Arial"/>
                        </a:rPr>
                        <a:t>Certificate of Completion (CCL)</a:t>
                      </a:r>
                    </a:p>
                  </a:txBody>
                  <a:tcPr marL="64551" marR="64551" marT="32275" marB="3227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dirty="0">
                          <a:effectLst/>
                          <a:latin typeface="Arial"/>
                        </a:rPr>
                        <a:t>Automotive Electrical Systems</a:t>
                      </a:r>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u="none" strike="noStrike">
                          <a:solidFill>
                            <a:srgbClr val="115FAC"/>
                          </a:solidFill>
                          <a:effectLst/>
                          <a:latin typeface="Arial"/>
                          <a:hlinkClick r:id="rId4" tooltip="Course sequence by term for Certificate of Completion (CCL) in Automotive Electrical Systems"/>
                        </a:rPr>
                        <a:t>Course Sequence</a:t>
                      </a:r>
                      <a:endParaRPr lang="en-US" sz="1000" b="0">
                        <a:effectLst/>
                        <a:latin typeface="Arial"/>
                      </a:endParaRPr>
                    </a:p>
                  </a:txBody>
                  <a:tcPr marL="64551" marR="64551" marT="32275" marB="32275">
                    <a:lnL w="9525" cap="flat" cmpd="sng" algn="ctr">
                      <a:solidFill>
                        <a:srgbClr val="DDDDDD"/>
                      </a:solidFill>
                      <a:prstDash val="solid"/>
                      <a:round/>
                      <a:headEnd type="none" w="med" len="med"/>
                      <a:tailEnd type="none" w="med" len="med"/>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645505">
                <a:tc>
                  <a:txBody>
                    <a:bodyPr/>
                    <a:lstStyle/>
                    <a:p>
                      <a:pPr algn="l" fontAlgn="t"/>
                      <a:r>
                        <a:rPr lang="en-US" sz="1000" b="0">
                          <a:effectLst/>
                          <a:latin typeface="Arial"/>
                        </a:rPr>
                        <a:t>Certificate of Completion (CCL)</a:t>
                      </a:r>
                    </a:p>
                  </a:txBody>
                  <a:tcPr marL="64551" marR="64551" marT="32275" marB="3227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a:effectLst/>
                          <a:latin typeface="Arial"/>
                        </a:rPr>
                        <a:t>Brakes, Alignment, Suspension and Steering</a:t>
                      </a:r>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u="none" strike="noStrike" dirty="0">
                          <a:solidFill>
                            <a:srgbClr val="115FAC"/>
                          </a:solidFill>
                          <a:effectLst/>
                          <a:latin typeface="Arial"/>
                          <a:hlinkClick r:id="rId5" tooltip="Course sequence by term for Certificate of Completion (CCL) in Brakes, Alignment, Suspension and Steering"/>
                        </a:rPr>
                        <a:t>Course Sequence</a:t>
                      </a:r>
                      <a:endParaRPr lang="en-US" sz="1000" b="0" dirty="0">
                        <a:effectLst/>
                        <a:latin typeface="Arial"/>
                      </a:endParaRPr>
                    </a:p>
                  </a:txBody>
                  <a:tcPr marL="64551" marR="64551" marT="32275" marB="32275">
                    <a:lnL w="9525" cap="flat" cmpd="sng" algn="ctr">
                      <a:solidFill>
                        <a:srgbClr val="DDDDDD"/>
                      </a:solidFill>
                      <a:prstDash val="solid"/>
                      <a:round/>
                      <a:headEnd type="none" w="med" len="med"/>
                      <a:tailEnd type="none" w="med" len="med"/>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645505">
                <a:tc>
                  <a:txBody>
                    <a:bodyPr/>
                    <a:lstStyle/>
                    <a:p>
                      <a:pPr algn="l" fontAlgn="t"/>
                      <a:r>
                        <a:rPr lang="en-US" sz="1000" b="0">
                          <a:effectLst/>
                          <a:latin typeface="Arial"/>
                        </a:rPr>
                        <a:t>Certificate of Completion (CCL)</a:t>
                      </a:r>
                    </a:p>
                  </a:txBody>
                  <a:tcPr marL="64551" marR="64551" marT="32275" marB="3227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a:effectLst/>
                          <a:latin typeface="Arial"/>
                        </a:rPr>
                        <a:t>Engine Performance and Diagnosis</a:t>
                      </a:r>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000" b="0" u="none" strike="noStrike" dirty="0">
                          <a:solidFill>
                            <a:srgbClr val="115FAC"/>
                          </a:solidFill>
                          <a:effectLst/>
                          <a:latin typeface="Arial"/>
                          <a:hlinkClick r:id="rId6" tooltip="Course sequence by term for Certificate of Completion (CCL) in Engine Performance and Diagnosis"/>
                        </a:rPr>
                        <a:t>Course Sequence</a:t>
                      </a:r>
                      <a:endParaRPr lang="en-US" sz="1000" b="0" dirty="0">
                        <a:effectLst/>
                        <a:latin typeface="Arial"/>
                      </a:endParaRPr>
                    </a:p>
                  </a:txBody>
                  <a:tcPr marL="64551" marR="64551" marT="32275" marB="32275">
                    <a:lnL w="9525" cap="flat" cmpd="sng" algn="ctr">
                      <a:solidFill>
                        <a:srgbClr val="DDDDDD"/>
                      </a:solidFill>
                      <a:prstDash val="solid"/>
                      <a:round/>
                      <a:headEnd type="none" w="med" len="med"/>
                      <a:tailEnd type="none" w="med" len="med"/>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451854">
                <a:tc>
                  <a:txBody>
                    <a:bodyPr/>
                    <a:lstStyle/>
                    <a:p>
                      <a:pPr algn="l" fontAlgn="t"/>
                      <a:endParaRPr lang="en-US" sz="1000" b="0" dirty="0">
                        <a:effectLst/>
                        <a:latin typeface="Arial"/>
                      </a:endParaRPr>
                    </a:p>
                  </a:txBody>
                  <a:tcPr marL="64551" marR="64551" marT="32275" marB="3227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endParaRPr lang="en-US" dirty="0"/>
                    </a:p>
                  </a:txBody>
                  <a:tcPr marL="64551" marR="64551" marT="32275" marB="3227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endParaRPr lang="en-US" dirty="0"/>
                    </a:p>
                  </a:txBody>
                  <a:tcPr marL="64551" marR="64551" marT="32275" marB="32275">
                    <a:lnL w="9525" cap="flat" cmpd="sng" algn="ctr">
                      <a:solidFill>
                        <a:srgbClr val="DDDDDD"/>
                      </a:solidFill>
                      <a:prstDash val="solid"/>
                      <a:round/>
                      <a:headEnd type="none" w="med" len="med"/>
                      <a:tailEnd type="none" w="med" len="med"/>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
        <p:nvSpPr>
          <p:cNvPr id="6" name="Rectangle 1"/>
          <p:cNvSpPr>
            <a:spLocks noChangeArrowheads="1"/>
          </p:cNvSpPr>
          <p:nvPr/>
        </p:nvSpPr>
        <p:spPr bwMode="auto">
          <a:xfrm>
            <a:off x="2352675" y="179070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31740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Georgia" pitchFamily="18" charset="0"/>
                <a:cs typeface="Arial" pitchFamily="34" charset="0"/>
              </a:rPr>
              <a:t>Available Associate Degrees and Certificates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73252564"/>
      </p:ext>
    </p:extLst>
  </p:cSld>
  <p:clrMapOvr>
    <a:masterClrMapping/>
  </p:clrMapOvr>
  <p:transition spd="slow">
    <p:cove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11.2</a:t>
            </a:r>
            <a:endParaRPr lang="en-US" dirty="0"/>
          </a:p>
        </p:txBody>
      </p:sp>
      <p:sp>
        <p:nvSpPr>
          <p:cNvPr id="3" name="Content Placeholder 2"/>
          <p:cNvSpPr>
            <a:spLocks noGrp="1"/>
          </p:cNvSpPr>
          <p:nvPr>
            <p:ph idx="1"/>
          </p:nvPr>
        </p:nvSpPr>
        <p:spPr/>
        <p:txBody>
          <a:bodyPr>
            <a:normAutofit/>
          </a:bodyPr>
          <a:lstStyle/>
          <a:p>
            <a:r>
              <a:rPr lang="en-US" dirty="0" smtClean="0"/>
              <a:t>Agreements</a:t>
            </a:r>
          </a:p>
          <a:p>
            <a:endParaRPr lang="en-US" dirty="0"/>
          </a:p>
          <a:p>
            <a:pPr lvl="1"/>
            <a:r>
              <a:rPr lang="en-US" dirty="0" smtClean="0"/>
              <a:t>N/A</a:t>
            </a:r>
            <a:r>
              <a:rPr lang="en-US" dirty="0"/>
              <a:t>.</a:t>
            </a:r>
            <a:endParaRPr lang="en-US" dirty="0" smtClean="0"/>
          </a:p>
        </p:txBody>
      </p:sp>
    </p:spTree>
    <p:extLst>
      <p:ext uri="{BB962C8B-B14F-4D97-AF65-F5344CB8AC3E}">
        <p14:creationId xmlns:p14="http://schemas.microsoft.com/office/powerpoint/2010/main" val="2481884477"/>
      </p:ext>
    </p:extLst>
  </p:cSld>
  <p:clrMapOvr>
    <a:masterClrMapping/>
  </p:clrMapOvr>
  <p:transition spd="slow">
    <p:cove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11.3</a:t>
            </a:r>
            <a:endParaRPr lang="en-US" dirty="0"/>
          </a:p>
        </p:txBody>
      </p:sp>
      <p:sp>
        <p:nvSpPr>
          <p:cNvPr id="3" name="Content Placeholder 2"/>
          <p:cNvSpPr>
            <a:spLocks noGrp="1"/>
          </p:cNvSpPr>
          <p:nvPr>
            <p:ph idx="1"/>
          </p:nvPr>
        </p:nvSpPr>
        <p:spPr/>
        <p:txBody>
          <a:bodyPr>
            <a:normAutofit/>
          </a:bodyPr>
          <a:lstStyle/>
          <a:p>
            <a:r>
              <a:rPr lang="en-US" dirty="0" smtClean="0"/>
              <a:t>Supervision</a:t>
            </a:r>
          </a:p>
          <a:p>
            <a:pPr lvl="1"/>
            <a:r>
              <a:rPr lang="en-US" dirty="0" smtClean="0"/>
              <a:t>N/A</a:t>
            </a:r>
            <a:r>
              <a:rPr lang="en-US" dirty="0"/>
              <a:t>.</a:t>
            </a:r>
          </a:p>
        </p:txBody>
      </p:sp>
    </p:spTree>
    <p:extLst>
      <p:ext uri="{BB962C8B-B14F-4D97-AF65-F5344CB8AC3E}">
        <p14:creationId xmlns:p14="http://schemas.microsoft.com/office/powerpoint/2010/main" val="2481884477"/>
      </p:ext>
    </p:extLst>
  </p:cSld>
  <p:clrMapOvr>
    <a:masterClrMapping/>
  </p:clrMapOvr>
  <p:transition spd="slow">
    <p:cove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Standard 12</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2400" b="1" dirty="0" smtClean="0"/>
              <a:t>E-LEARNING</a:t>
            </a:r>
          </a:p>
          <a:p>
            <a:endParaRPr lang="en-US" sz="2400" b="1" dirty="0"/>
          </a:p>
        </p:txBody>
      </p:sp>
    </p:spTree>
    <p:extLst>
      <p:ext uri="{BB962C8B-B14F-4D97-AF65-F5344CB8AC3E}">
        <p14:creationId xmlns:p14="http://schemas.microsoft.com/office/powerpoint/2010/main" val="442627112"/>
      </p:ext>
    </p:extLst>
  </p:cSld>
  <p:clrMapOvr>
    <a:masterClrMapping/>
  </p:clrMapOvr>
  <p:transition spd="slow">
    <p:cove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12.1</a:t>
            </a:r>
            <a:endParaRPr lang="en-US" dirty="0"/>
          </a:p>
        </p:txBody>
      </p:sp>
      <p:sp>
        <p:nvSpPr>
          <p:cNvPr id="3" name="Content Placeholder 2"/>
          <p:cNvSpPr>
            <a:spLocks noGrp="1"/>
          </p:cNvSpPr>
          <p:nvPr>
            <p:ph idx="1"/>
          </p:nvPr>
        </p:nvSpPr>
        <p:spPr/>
        <p:txBody>
          <a:bodyPr>
            <a:normAutofit/>
          </a:bodyPr>
          <a:lstStyle/>
          <a:p>
            <a:r>
              <a:rPr lang="en-US" dirty="0" smtClean="0"/>
              <a:t>Access</a:t>
            </a:r>
          </a:p>
          <a:p>
            <a:pPr lvl="1"/>
            <a:r>
              <a:rPr lang="en-US" dirty="0"/>
              <a:t>Students </a:t>
            </a:r>
            <a:r>
              <a:rPr lang="en-US" dirty="0" smtClean="0"/>
              <a:t>have </a:t>
            </a:r>
            <a:r>
              <a:rPr lang="en-US" dirty="0"/>
              <a:t>access to a</a:t>
            </a:r>
            <a:r>
              <a:rPr lang="en-US" dirty="0" smtClean="0"/>
              <a:t> computer lab in TC416 as well as the campus library for e-learning.</a:t>
            </a:r>
          </a:p>
          <a:p>
            <a:pPr marL="393192" lvl="1" indent="0">
              <a:buNone/>
            </a:pPr>
            <a:r>
              <a:rPr lang="en-US" dirty="0">
                <a:hlinkClick r:id="rId2"/>
              </a:rPr>
              <a:t>http://</a:t>
            </a:r>
            <a:r>
              <a:rPr lang="en-US" dirty="0" smtClean="0">
                <a:hlinkClick r:id="rId2"/>
              </a:rPr>
              <a:t>www.mesacc.edu/library</a:t>
            </a:r>
            <a:r>
              <a:rPr lang="en-US" dirty="0" smtClean="0"/>
              <a:t>   </a:t>
            </a:r>
            <a:endParaRPr lang="en-US" dirty="0"/>
          </a:p>
          <a:p>
            <a:pPr marL="393192" lvl="1" indent="0">
              <a:buNone/>
            </a:pPr>
            <a:endParaRPr lang="en-US" dirty="0"/>
          </a:p>
        </p:txBody>
      </p:sp>
    </p:spTree>
    <p:extLst>
      <p:ext uri="{BB962C8B-B14F-4D97-AF65-F5344CB8AC3E}">
        <p14:creationId xmlns:p14="http://schemas.microsoft.com/office/powerpoint/2010/main" val="1783646682"/>
      </p:ext>
    </p:extLst>
  </p:cSld>
  <p:clrMapOvr>
    <a:masterClrMapping/>
  </p:clrMapOvr>
  <p:transition spd="slow">
    <p:cove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12.2</a:t>
            </a:r>
            <a:endParaRPr lang="en-US" dirty="0"/>
          </a:p>
        </p:txBody>
      </p:sp>
      <p:sp>
        <p:nvSpPr>
          <p:cNvPr id="3" name="Content Placeholder 2"/>
          <p:cNvSpPr>
            <a:spLocks noGrp="1"/>
          </p:cNvSpPr>
          <p:nvPr>
            <p:ph idx="1"/>
          </p:nvPr>
        </p:nvSpPr>
        <p:spPr/>
        <p:txBody>
          <a:bodyPr>
            <a:normAutofit/>
          </a:bodyPr>
          <a:lstStyle/>
          <a:p>
            <a:r>
              <a:rPr lang="en-US" dirty="0" smtClean="0"/>
              <a:t>Curriculum and Student Progress</a:t>
            </a:r>
          </a:p>
          <a:p>
            <a:pPr lvl="1"/>
            <a:endParaRPr lang="en-US" dirty="0" smtClean="0"/>
          </a:p>
          <a:p>
            <a:pPr lvl="1"/>
            <a:r>
              <a:rPr lang="en-US" dirty="0" smtClean="0"/>
              <a:t>Students Records</a:t>
            </a:r>
          </a:p>
          <a:p>
            <a:pPr marL="393192" lvl="1" indent="0">
              <a:buNone/>
            </a:pPr>
            <a:endParaRPr lang="en-US" dirty="0" smtClean="0"/>
          </a:p>
          <a:p>
            <a:pPr marL="393192" lvl="1" indent="0">
              <a:buNone/>
            </a:pPr>
            <a:r>
              <a:rPr lang="en-US" dirty="0">
                <a:hlinkClick r:id="rId2"/>
              </a:rPr>
              <a:t>http://</a:t>
            </a:r>
            <a:r>
              <a:rPr lang="en-US" dirty="0" smtClean="0">
                <a:hlinkClick r:id="rId2"/>
              </a:rPr>
              <a:t>www.mesacc.edu/admissions-records</a:t>
            </a:r>
            <a:r>
              <a:rPr lang="en-US" dirty="0" smtClean="0"/>
              <a:t> </a:t>
            </a:r>
          </a:p>
          <a:p>
            <a:pPr marL="393192" lvl="1" indent="0">
              <a:buNone/>
            </a:pPr>
            <a:endParaRPr lang="en-US" dirty="0"/>
          </a:p>
          <a:p>
            <a:pPr lvl="1"/>
            <a:endParaRPr lang="en-US" dirty="0"/>
          </a:p>
          <a:p>
            <a:pPr marL="393192" lvl="1" indent="0">
              <a:buNone/>
            </a:pPr>
            <a:endParaRPr lang="en-US" dirty="0"/>
          </a:p>
        </p:txBody>
      </p:sp>
    </p:spTree>
    <p:extLst>
      <p:ext uri="{BB962C8B-B14F-4D97-AF65-F5344CB8AC3E}">
        <p14:creationId xmlns:p14="http://schemas.microsoft.com/office/powerpoint/2010/main" val="775179955"/>
      </p:ext>
    </p:extLst>
  </p:cSld>
  <p:clrMapOvr>
    <a:masterClrMapping/>
  </p:clrMapOvr>
  <p:transition spd="slow">
    <p:cove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12.3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Advisory Committee Input</a:t>
            </a:r>
          </a:p>
          <a:p>
            <a:endParaRPr lang="en-US" dirty="0"/>
          </a:p>
          <a:p>
            <a:pPr lvl="1"/>
            <a:r>
              <a:rPr lang="en-US" dirty="0" smtClean="0"/>
              <a:t>NA</a:t>
            </a:r>
          </a:p>
          <a:p>
            <a:pPr marL="393192" lvl="1" indent="0">
              <a:buNone/>
            </a:pPr>
            <a:endParaRPr lang="en-US" dirty="0" smtClean="0"/>
          </a:p>
          <a:p>
            <a:pPr lvl="1"/>
            <a:r>
              <a:rPr lang="en-US" dirty="0" smtClean="0"/>
              <a:t>E-learning is available for Mesa Community College students via online academic </a:t>
            </a:r>
            <a:r>
              <a:rPr lang="en-US" smtClean="0"/>
              <a:t>classes only</a:t>
            </a:r>
            <a:endParaRPr lang="en-US" dirty="0" smtClean="0"/>
          </a:p>
          <a:p>
            <a:pPr marL="393192" lvl="1" indent="0">
              <a:buNone/>
            </a:pPr>
            <a:r>
              <a:rPr lang="en-US" dirty="0">
                <a:hlinkClick r:id="rId2"/>
              </a:rPr>
              <a:t>http://</a:t>
            </a:r>
            <a:r>
              <a:rPr lang="en-US" dirty="0" smtClean="0">
                <a:hlinkClick r:id="rId2"/>
              </a:rPr>
              <a:t>www.mesacc.edu/elearning/online-degrees-certificates</a:t>
            </a:r>
            <a:r>
              <a:rPr lang="en-US" dirty="0" smtClean="0"/>
              <a:t> </a:t>
            </a:r>
          </a:p>
          <a:p>
            <a:pPr marL="393192" lvl="1" indent="0">
              <a:buNone/>
            </a:pPr>
            <a:endParaRPr lang="en-US" dirty="0"/>
          </a:p>
          <a:p>
            <a:pPr marL="393192" lvl="1" indent="0">
              <a:buNone/>
            </a:pPr>
            <a:r>
              <a:rPr lang="en-US" dirty="0">
                <a:hlinkClick r:id="rId3"/>
              </a:rPr>
              <a:t>http://</a:t>
            </a:r>
            <a:r>
              <a:rPr lang="en-US" dirty="0" smtClean="0">
                <a:hlinkClick r:id="rId3"/>
              </a:rPr>
              <a:t>www.mesacc.edu/elearning</a:t>
            </a:r>
            <a:r>
              <a:rPr lang="en-US" dirty="0" smtClean="0"/>
              <a:t> </a:t>
            </a:r>
          </a:p>
          <a:p>
            <a:pPr marL="393192" lvl="1" indent="0">
              <a:buNone/>
            </a:pPr>
            <a:endParaRPr lang="en-US" dirty="0"/>
          </a:p>
          <a:p>
            <a:pPr marL="393192" lvl="1" indent="0">
              <a:buNone/>
            </a:pPr>
            <a:r>
              <a:rPr lang="en-US" dirty="0">
                <a:hlinkClick r:id="rId4"/>
              </a:rPr>
              <a:t>http://</a:t>
            </a:r>
            <a:r>
              <a:rPr lang="en-US" dirty="0" smtClean="0">
                <a:hlinkClick r:id="rId4"/>
              </a:rPr>
              <a:t>www.mesacc.edu/schedule/search?online=on</a:t>
            </a:r>
            <a:r>
              <a:rPr lang="en-US" dirty="0" smtClean="0"/>
              <a:t> </a:t>
            </a:r>
            <a:endParaRPr lang="en-US" dirty="0"/>
          </a:p>
          <a:p>
            <a:pPr lvl="1"/>
            <a:endParaRPr lang="en-US" dirty="0" smtClean="0"/>
          </a:p>
          <a:p>
            <a:pPr lvl="1"/>
            <a:endParaRPr lang="en-US" dirty="0"/>
          </a:p>
          <a:p>
            <a:pPr marL="393192" lvl="1" indent="0">
              <a:buNone/>
            </a:pPr>
            <a:endParaRPr lang="en-US" dirty="0"/>
          </a:p>
        </p:txBody>
      </p:sp>
    </p:spTree>
    <p:extLst>
      <p:ext uri="{BB962C8B-B14F-4D97-AF65-F5344CB8AC3E}">
        <p14:creationId xmlns:p14="http://schemas.microsoft.com/office/powerpoint/2010/main" val="2445969836"/>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2.2</a:t>
            </a:r>
            <a:endParaRPr lang="en-US" dirty="0"/>
          </a:p>
        </p:txBody>
      </p:sp>
      <p:sp>
        <p:nvSpPr>
          <p:cNvPr id="3" name="Content Placeholder 2"/>
          <p:cNvSpPr>
            <a:spLocks noGrp="1"/>
          </p:cNvSpPr>
          <p:nvPr>
            <p:ph idx="1"/>
          </p:nvPr>
        </p:nvSpPr>
        <p:spPr/>
        <p:txBody>
          <a:bodyPr/>
          <a:lstStyle/>
          <a:p>
            <a:r>
              <a:rPr lang="en-US" dirty="0" smtClean="0"/>
              <a:t>Chain of Command</a:t>
            </a:r>
          </a:p>
          <a:p>
            <a:pPr lvl="1"/>
            <a:endParaRPr lang="en-US" dirty="0" smtClean="0">
              <a:hlinkClick r:id="rId2"/>
            </a:endParaRPr>
          </a:p>
          <a:p>
            <a:pPr lvl="1"/>
            <a:r>
              <a:rPr lang="en-US" dirty="0" smtClean="0">
                <a:hlinkClick r:id="rId2"/>
              </a:rPr>
              <a:t>http</a:t>
            </a:r>
            <a:r>
              <a:rPr lang="en-US" dirty="0">
                <a:hlinkClick r:id="rId2"/>
              </a:rPr>
              <a:t>://</a:t>
            </a:r>
            <a:r>
              <a:rPr lang="en-US" dirty="0" smtClean="0">
                <a:hlinkClick r:id="rId2"/>
              </a:rPr>
              <a:t>www.mesacc.edu/about/administration/organizational-charts</a:t>
            </a:r>
            <a:r>
              <a:rPr lang="en-US" dirty="0" smtClean="0"/>
              <a:t> </a:t>
            </a:r>
          </a:p>
          <a:p>
            <a:pPr lvl="1"/>
            <a:endParaRPr lang="en-US" dirty="0"/>
          </a:p>
          <a:p>
            <a:pPr marL="393192" lvl="1" indent="0">
              <a:buNone/>
            </a:pPr>
            <a:endParaRPr lang="en-US" dirty="0" smtClean="0"/>
          </a:p>
          <a:p>
            <a:pPr lvl="1"/>
            <a:endParaRPr lang="en-US" dirty="0" smtClean="0"/>
          </a:p>
        </p:txBody>
      </p:sp>
    </p:spTree>
    <p:extLst>
      <p:ext uri="{BB962C8B-B14F-4D97-AF65-F5344CB8AC3E}">
        <p14:creationId xmlns:p14="http://schemas.microsoft.com/office/powerpoint/2010/main" val="3807693284"/>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5768</TotalTime>
  <Words>4644</Words>
  <Application>Microsoft Office PowerPoint</Application>
  <PresentationFormat>On-screen Show (4:3)</PresentationFormat>
  <Paragraphs>747</Paragraphs>
  <Slides>85</Slides>
  <Notes>0</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Flow</vt:lpstr>
      <vt:lpstr>Standard 1</vt:lpstr>
      <vt:lpstr>Standard 1.1</vt:lpstr>
      <vt:lpstr>Standard 1.1</vt:lpstr>
      <vt:lpstr>Standard 1.1</vt:lpstr>
      <vt:lpstr>Standard 1.2</vt:lpstr>
      <vt:lpstr>Standard 2</vt:lpstr>
      <vt:lpstr>Standard 2.1</vt:lpstr>
      <vt:lpstr>Standard 2.1</vt:lpstr>
      <vt:lpstr>Standard 2.2</vt:lpstr>
      <vt:lpstr>Standard 2.3</vt:lpstr>
      <vt:lpstr>Standard 2.4</vt:lpstr>
      <vt:lpstr>Standard 2.4</vt:lpstr>
      <vt:lpstr>Standard 2.5</vt:lpstr>
      <vt:lpstr>Standard 2.6</vt:lpstr>
      <vt:lpstr>Standard 2.7</vt:lpstr>
      <vt:lpstr>Standard 3</vt:lpstr>
      <vt:lpstr>Standard 3.1</vt:lpstr>
      <vt:lpstr>Standard 3.2</vt:lpstr>
      <vt:lpstr>Standard 3.3</vt:lpstr>
      <vt:lpstr>Standard 3.4 </vt:lpstr>
      <vt:lpstr>Standard 4</vt:lpstr>
      <vt:lpstr>Standard 4.1</vt:lpstr>
      <vt:lpstr>Standard 4.1</vt:lpstr>
      <vt:lpstr>Standard 5</vt:lpstr>
      <vt:lpstr>Standard 5.1</vt:lpstr>
      <vt:lpstr>Standard 5.2</vt:lpstr>
      <vt:lpstr>Standard 5.3</vt:lpstr>
      <vt:lpstr>Standard 5.4</vt:lpstr>
      <vt:lpstr>Standard 6</vt:lpstr>
      <vt:lpstr>Standard 6.1</vt:lpstr>
      <vt:lpstr>Standard 6.2</vt:lpstr>
      <vt:lpstr>Standard 6.3</vt:lpstr>
      <vt:lpstr>Standard 6.4</vt:lpstr>
      <vt:lpstr>Standard 6.5</vt:lpstr>
      <vt:lpstr>Standard 7</vt:lpstr>
      <vt:lpstr>Standard 7.1</vt:lpstr>
      <vt:lpstr>Standard 7.2</vt:lpstr>
      <vt:lpstr>Standard 7.3</vt:lpstr>
      <vt:lpstr>Standard 7.4</vt:lpstr>
      <vt:lpstr>Standard 7.5</vt:lpstr>
      <vt:lpstr>Standard 7.6</vt:lpstr>
      <vt:lpstr>Standard 7.7</vt:lpstr>
      <vt:lpstr>Standard 7.8</vt:lpstr>
      <vt:lpstr>Standard 7.8</vt:lpstr>
      <vt:lpstr>Standard 7.9</vt:lpstr>
      <vt:lpstr>Standard 7.10</vt:lpstr>
      <vt:lpstr>Standard 7.11</vt:lpstr>
      <vt:lpstr>Standard 7.12</vt:lpstr>
      <vt:lpstr>Standard 7.13</vt:lpstr>
      <vt:lpstr>Standard 7.14</vt:lpstr>
      <vt:lpstr>Standard 7.15</vt:lpstr>
      <vt:lpstr>Standard 7.16</vt:lpstr>
      <vt:lpstr>Standard 8</vt:lpstr>
      <vt:lpstr>Standard 8.1</vt:lpstr>
      <vt:lpstr>Standard 8.2</vt:lpstr>
      <vt:lpstr>Standard 8.3</vt:lpstr>
      <vt:lpstr>Standard 8.4</vt:lpstr>
      <vt:lpstr>Standard 8.5</vt:lpstr>
      <vt:lpstr>Standard 8.6</vt:lpstr>
      <vt:lpstr>Standard 8.7</vt:lpstr>
      <vt:lpstr>Standard 8.8</vt:lpstr>
      <vt:lpstr>Standard 9</vt:lpstr>
      <vt:lpstr>Standard 9.1</vt:lpstr>
      <vt:lpstr>Standard 9.2</vt:lpstr>
      <vt:lpstr>Standard 9.3</vt:lpstr>
      <vt:lpstr>Standard 9.4</vt:lpstr>
      <vt:lpstr>Standard 9.5</vt:lpstr>
      <vt:lpstr>Standard 9.6</vt:lpstr>
      <vt:lpstr>Standard 9.7</vt:lpstr>
      <vt:lpstr>Standard 9.8</vt:lpstr>
      <vt:lpstr>Standard 9.9</vt:lpstr>
      <vt:lpstr>Standard 9.10</vt:lpstr>
      <vt:lpstr>Standard 10</vt:lpstr>
      <vt:lpstr>Standard 10.1</vt:lpstr>
      <vt:lpstr>Standard 10.2</vt:lpstr>
      <vt:lpstr>Standard 10.3</vt:lpstr>
      <vt:lpstr>Standard 10.4</vt:lpstr>
      <vt:lpstr>Standard 11</vt:lpstr>
      <vt:lpstr>Standard 11.1</vt:lpstr>
      <vt:lpstr>Standard 11.2</vt:lpstr>
      <vt:lpstr>Standard 11.3</vt:lpstr>
      <vt:lpstr>Standard 12</vt:lpstr>
      <vt:lpstr>Standard 12.1</vt:lpstr>
      <vt:lpstr>Standard 12.2</vt:lpstr>
      <vt:lpstr>Standard 12.3</vt:lpstr>
    </vt:vector>
  </TitlesOfParts>
  <Company>Glendale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1</dc:title>
  <dc:creator>Eileen Rae Minnihan</dc:creator>
  <cp:lastModifiedBy>Bond,Bryce W.</cp:lastModifiedBy>
  <cp:revision>204</cp:revision>
  <dcterms:created xsi:type="dcterms:W3CDTF">2012-11-26T16:25:09Z</dcterms:created>
  <dcterms:modified xsi:type="dcterms:W3CDTF">2014-12-09T20:17:37Z</dcterms:modified>
</cp:coreProperties>
</file>