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jn+0ubKMzODI7BTX8DIUEcs22vA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6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6" name="Google Shape;116;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6" name="Google Shape;136;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3"/>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2"/>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2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08502" y="331949"/>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US"/>
              <a:t>LOGO</a:t>
            </a:r>
            <a:endParaRPr/>
          </a:p>
        </p:txBody>
      </p:sp>
      <p:sp>
        <p:nvSpPr>
          <p:cNvPr id="85" name="Google Shape;85;p1"/>
          <p:cNvSpPr txBox="1">
            <a:spLocks noGrp="1"/>
          </p:cNvSpPr>
          <p:nvPr>
            <p:ph type="subTitle" idx="1"/>
          </p:nvPr>
        </p:nvSpPr>
        <p:spPr>
          <a:xfrm>
            <a:off x="1508502" y="2811624"/>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a:t>Name of Venture</a:t>
            </a:r>
            <a:endParaRPr/>
          </a:p>
          <a:p>
            <a:pPr marL="0" lvl="0" indent="0" algn="ctr" rtl="0">
              <a:lnSpc>
                <a:spcPct val="90000"/>
              </a:lnSpc>
              <a:spcBef>
                <a:spcPts val="1000"/>
              </a:spcBef>
              <a:spcAft>
                <a:spcPts val="0"/>
              </a:spcAft>
              <a:buClr>
                <a:schemeClr val="dk1"/>
              </a:buClr>
              <a:buSzPts val="2400"/>
              <a:buNone/>
            </a:pPr>
            <a:endParaRPr/>
          </a:p>
          <a:p>
            <a:pPr marL="0" lvl="0" indent="0" algn="ctr" rtl="0">
              <a:lnSpc>
                <a:spcPct val="90000"/>
              </a:lnSpc>
              <a:spcBef>
                <a:spcPts val="1000"/>
              </a:spcBef>
              <a:spcAft>
                <a:spcPts val="0"/>
              </a:spcAft>
              <a:buClr>
                <a:schemeClr val="dk1"/>
              </a:buClr>
              <a:buSzPts val="2400"/>
              <a:buNone/>
            </a:pPr>
            <a:r>
              <a:rPr lang="en-US"/>
              <a:t>“Tagline”</a:t>
            </a:r>
            <a:endParaRPr/>
          </a:p>
        </p:txBody>
      </p:sp>
      <p:sp>
        <p:nvSpPr>
          <p:cNvPr id="86" name="Google Shape;86;p1"/>
          <p:cNvSpPr/>
          <p:nvPr/>
        </p:nvSpPr>
        <p:spPr>
          <a:xfrm>
            <a:off x="433952" y="5767668"/>
            <a:ext cx="4494509" cy="646331"/>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Adapted from Martin Luenendonk’s Pitch Deck Course -roadtofunding.com </a:t>
            </a:r>
            <a:endParaRPr sz="7200" b="0" i="0" u="none" strike="noStrike" cap="none">
              <a:solidFill>
                <a:schemeClr val="dk1"/>
              </a:solidFill>
              <a:latin typeface="Arial"/>
              <a:ea typeface="Arial"/>
              <a:cs typeface="Arial"/>
              <a:sym typeface="Arial"/>
            </a:endParaRPr>
          </a:p>
        </p:txBody>
      </p:sp>
      <p:sp>
        <p:nvSpPr>
          <p:cNvPr id="87" name="Google Shape;87;p1"/>
          <p:cNvSpPr txBox="1"/>
          <p:nvPr/>
        </p:nvSpPr>
        <p:spPr>
          <a:xfrm>
            <a:off x="279275" y="206875"/>
            <a:ext cx="114405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a:latin typeface="Calibri"/>
                <a:ea typeface="Calibri"/>
                <a:cs typeface="Calibri"/>
                <a:sym typeface="Calibri"/>
              </a:rPr>
              <a:t>This is an example of the content you might want to include in your pitch deck. The questions are to help you think through the slide information. You do </a:t>
            </a:r>
            <a:r>
              <a:rPr lang="en-US" b="1">
                <a:latin typeface="Calibri"/>
                <a:ea typeface="Calibri"/>
                <a:cs typeface="Calibri"/>
                <a:sym typeface="Calibri"/>
              </a:rPr>
              <a:t>not</a:t>
            </a:r>
            <a:r>
              <a:rPr lang="en-US">
                <a:latin typeface="Calibri"/>
                <a:ea typeface="Calibri"/>
                <a:cs typeface="Calibri"/>
                <a:sym typeface="Calibri"/>
              </a:rPr>
              <a:t> need to keep the slides in this order but order them so that the pitch flows best for you. Slide #12 is to help you see how to summarize your content to fit into a 10 minute pitch.</a:t>
            </a: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TEAM</a:t>
            </a:r>
            <a:endParaRPr/>
          </a:p>
        </p:txBody>
      </p:sp>
      <p:sp>
        <p:nvSpPr>
          <p:cNvPr id="145" name="Google Shape;145;p10"/>
          <p:cNvSpPr txBox="1">
            <a:spLocks noGrp="1"/>
          </p:cNvSpPr>
          <p:nvPr>
            <p:ph type="body" idx="1"/>
          </p:nvPr>
        </p:nvSpPr>
        <p:spPr>
          <a:xfrm>
            <a:off x="838200" y="1690688"/>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In this slide, you want to introduce your team, your roles and past experiences. Explain why you are the best team to execute this idea.</a:t>
            </a:r>
            <a:endParaRPr/>
          </a:p>
          <a:p>
            <a:pPr marL="228600" lvl="0" indent="-228600" algn="l" rtl="0">
              <a:lnSpc>
                <a:spcPct val="90000"/>
              </a:lnSpc>
              <a:spcBef>
                <a:spcPts val="1000"/>
              </a:spcBef>
              <a:spcAft>
                <a:spcPts val="0"/>
              </a:spcAft>
              <a:buClr>
                <a:schemeClr val="dk1"/>
              </a:buClr>
              <a:buSzPts val="2800"/>
              <a:buChar char="•"/>
            </a:pPr>
            <a:r>
              <a:rPr lang="en-US"/>
              <a:t>Who is on your team and what are their relevant skills and experiences</a:t>
            </a:r>
            <a:endParaRPr/>
          </a:p>
          <a:p>
            <a:pPr marL="228600" lvl="0" indent="-228600" algn="l" rtl="0">
              <a:lnSpc>
                <a:spcPct val="90000"/>
              </a:lnSpc>
              <a:spcBef>
                <a:spcPts val="1000"/>
              </a:spcBef>
              <a:spcAft>
                <a:spcPts val="0"/>
              </a:spcAft>
              <a:buClr>
                <a:schemeClr val="dk1"/>
              </a:buClr>
              <a:buSzPts val="2800"/>
              <a:buChar char="•"/>
            </a:pPr>
            <a:r>
              <a:rPr lang="en-US"/>
              <a:t>Where did you meet your co-founders and what have you done in the past together to show that you can work well together?</a:t>
            </a:r>
            <a:endParaRPr/>
          </a:p>
          <a:p>
            <a:pPr marL="228600" lvl="0" indent="-228600" algn="l" rtl="0">
              <a:lnSpc>
                <a:spcPct val="90000"/>
              </a:lnSpc>
              <a:spcBef>
                <a:spcPts val="1000"/>
              </a:spcBef>
              <a:spcAft>
                <a:spcPts val="0"/>
              </a:spcAft>
              <a:buClr>
                <a:schemeClr val="dk1"/>
              </a:buClr>
              <a:buSzPts val="2800"/>
              <a:buChar char="•"/>
            </a:pPr>
            <a:r>
              <a:rPr lang="en-US"/>
              <a:t>Who are your advisors and why are their experience relevant to the problem you are solving?</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USE OF FUNDS</a:t>
            </a:r>
            <a:endParaRPr/>
          </a:p>
        </p:txBody>
      </p:sp>
      <p:sp>
        <p:nvSpPr>
          <p:cNvPr id="151" name="Google Shape;151;p11"/>
          <p:cNvSpPr txBox="1">
            <a:spLocks noGrp="1"/>
          </p:cNvSpPr>
          <p:nvPr>
            <p:ph type="body" idx="1"/>
          </p:nvPr>
        </p:nvSpPr>
        <p:spPr>
          <a:xfrm>
            <a:off x="838200" y="1810126"/>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1000"/>
              </a:spcBef>
              <a:spcAft>
                <a:spcPts val="0"/>
              </a:spcAft>
              <a:buClr>
                <a:schemeClr val="dk1"/>
              </a:buClr>
              <a:buSzPts val="2800"/>
              <a:buChar char="•"/>
            </a:pPr>
            <a:r>
              <a:rPr lang="en-US"/>
              <a:t>How will the award advance your company?</a:t>
            </a:r>
            <a:endParaRPr/>
          </a:p>
          <a:p>
            <a:pPr marL="228600" lvl="0" indent="-228600" algn="l" rtl="0">
              <a:lnSpc>
                <a:spcPct val="90000"/>
              </a:lnSpc>
              <a:spcBef>
                <a:spcPts val="1000"/>
              </a:spcBef>
              <a:spcAft>
                <a:spcPts val="0"/>
              </a:spcAft>
              <a:buClr>
                <a:schemeClr val="dk1"/>
              </a:buClr>
              <a:buSzPts val="2800"/>
              <a:buChar char="•"/>
            </a:pPr>
            <a:r>
              <a:rPr lang="en-US"/>
              <a:t>What will you use the award for if you win (e.g. product development, incorporating, sales)?</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2"/>
          <p:cNvSpPr/>
          <p:nvPr/>
        </p:nvSpPr>
        <p:spPr>
          <a:xfrm>
            <a:off x="511444" y="278969"/>
            <a:ext cx="10647336" cy="55399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a:solidFill>
                  <a:srgbClr val="222222"/>
                </a:solidFill>
                <a:latin typeface="Arial"/>
                <a:ea typeface="Arial"/>
                <a:cs typeface="Arial"/>
                <a:sym typeface="Arial"/>
              </a:rPr>
              <a:t>Sample Narrative</a:t>
            </a:r>
            <a:br>
              <a:rPr lang="en-US" sz="3200" b="1" i="0" u="none" strike="noStrike" cap="none">
                <a:solidFill>
                  <a:srgbClr val="222222"/>
                </a:solidFill>
                <a:latin typeface="Arial"/>
                <a:ea typeface="Arial"/>
                <a:cs typeface="Arial"/>
                <a:sym typeface="Arial"/>
              </a:rPr>
            </a:br>
            <a:r>
              <a:rPr lang="en-US" sz="1400" b="0" i="0" u="none" strike="noStrike" cap="none">
                <a:solidFill>
                  <a:srgbClr val="222222"/>
                </a:solidFill>
                <a:latin typeface="Arial"/>
                <a:ea typeface="Arial"/>
                <a:cs typeface="Arial"/>
                <a:sym typeface="Arial"/>
              </a:rPr>
              <a:t>This is a </a:t>
            </a:r>
            <a:r>
              <a:rPr lang="en-US" sz="1400" b="1" i="0" u="none" strike="noStrike" cap="none">
                <a:solidFill>
                  <a:srgbClr val="222222"/>
                </a:solidFill>
                <a:latin typeface="Arial"/>
                <a:ea typeface="Arial"/>
                <a:cs typeface="Arial"/>
                <a:sym typeface="Arial"/>
              </a:rPr>
              <a:t>major problem</a:t>
            </a:r>
            <a:r>
              <a:rPr lang="en-US" sz="1400" b="0" i="0" u="none" strike="noStrike" cap="none">
                <a:solidFill>
                  <a:srgbClr val="222222"/>
                </a:solidFill>
                <a:latin typeface="Arial"/>
                <a:ea typeface="Arial"/>
                <a:cs typeface="Arial"/>
                <a:sym typeface="Arial"/>
              </a:rPr>
              <a:t> we have observed in this world. We know this is a major problem because it is validated by this credible research and stats. Through our own research, we have also confirmed that this is a major problem.</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Currently, people are using these </a:t>
            </a:r>
            <a:r>
              <a:rPr lang="en-US" sz="1400" b="1">
                <a:solidFill>
                  <a:srgbClr val="222222"/>
                </a:solidFill>
                <a:latin typeface="Arial"/>
                <a:ea typeface="Arial"/>
                <a:cs typeface="Arial"/>
                <a:sym typeface="Arial"/>
              </a:rPr>
              <a:t>alternative solutions and they’re not working</a:t>
            </a:r>
            <a:r>
              <a:rPr lang="en-US" sz="1400">
                <a:solidFill>
                  <a:srgbClr val="222222"/>
                </a:solidFill>
                <a:latin typeface="Arial"/>
                <a:ea typeface="Arial"/>
                <a:cs typeface="Arial"/>
                <a:sym typeface="Arial"/>
              </a:rPr>
              <a:t> out so well because of these reasons.</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We believe </a:t>
            </a:r>
            <a:r>
              <a:rPr lang="en-US" sz="1400" b="1">
                <a:solidFill>
                  <a:srgbClr val="222222"/>
                </a:solidFill>
                <a:latin typeface="Arial"/>
                <a:ea typeface="Arial"/>
                <a:cs typeface="Arial"/>
                <a:sym typeface="Arial"/>
              </a:rPr>
              <a:t>our solution will solve this problem</a:t>
            </a:r>
            <a:r>
              <a:rPr lang="en-US" sz="1400">
                <a:solidFill>
                  <a:srgbClr val="222222"/>
                </a:solidFill>
                <a:latin typeface="Arial"/>
                <a:ea typeface="Arial"/>
                <a:cs typeface="Arial"/>
                <a:sym typeface="Arial"/>
              </a:rPr>
              <a:t> because it does this amazing thing that will greatly benefit our target customers. Our customers are (description) and they absolutely agree that we can solved this problem for them.</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We will also building partnerships with X. We’ve been featured in our College program for our recent accomplishments.</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Our </a:t>
            </a:r>
            <a:r>
              <a:rPr lang="en-US" sz="1400" b="1">
                <a:solidFill>
                  <a:srgbClr val="222222"/>
                </a:solidFill>
                <a:latin typeface="Arial"/>
                <a:ea typeface="Arial"/>
                <a:cs typeface="Arial"/>
                <a:sym typeface="Arial"/>
              </a:rPr>
              <a:t>product</a:t>
            </a:r>
            <a:r>
              <a:rPr lang="en-US" sz="1400">
                <a:solidFill>
                  <a:srgbClr val="222222"/>
                </a:solidFill>
                <a:latin typeface="Arial"/>
                <a:ea typeface="Arial"/>
                <a:cs typeface="Arial"/>
                <a:sym typeface="Arial"/>
              </a:rPr>
              <a:t> is designed and built to solve this problem. This is what it looks like and this is how it works. Customers love us because it brings them these benefits.</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The </a:t>
            </a:r>
            <a:r>
              <a:rPr lang="en-US" sz="1400" b="1">
                <a:solidFill>
                  <a:srgbClr val="222222"/>
                </a:solidFill>
                <a:latin typeface="Arial"/>
                <a:ea typeface="Arial"/>
                <a:cs typeface="Arial"/>
                <a:sym typeface="Arial"/>
              </a:rPr>
              <a:t>market size</a:t>
            </a:r>
            <a:r>
              <a:rPr lang="en-US" sz="1400">
                <a:solidFill>
                  <a:srgbClr val="222222"/>
                </a:solidFill>
                <a:latin typeface="Arial"/>
                <a:ea typeface="Arial"/>
                <a:cs typeface="Arial"/>
                <a:sym typeface="Arial"/>
              </a:rPr>
              <a:t> is this big ($$) and this is our obtainable market size. This market is growing X percentage each year. This is how we position ourselves against our competitors. This is why we are better.</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At the moment, our cost of </a:t>
            </a:r>
            <a:r>
              <a:rPr lang="en-US" sz="1400" b="1">
                <a:solidFill>
                  <a:srgbClr val="222222"/>
                </a:solidFill>
                <a:latin typeface="Arial"/>
                <a:ea typeface="Arial"/>
                <a:cs typeface="Arial"/>
                <a:sym typeface="Arial"/>
              </a:rPr>
              <a:t>customer acquisition</a:t>
            </a:r>
            <a:r>
              <a:rPr lang="en-US" sz="1400">
                <a:solidFill>
                  <a:srgbClr val="222222"/>
                </a:solidFill>
                <a:latin typeface="Arial"/>
                <a:ea typeface="Arial"/>
                <a:cs typeface="Arial"/>
                <a:sym typeface="Arial"/>
              </a:rPr>
              <a:t> is X amount and the </a:t>
            </a:r>
            <a:r>
              <a:rPr lang="en-US" sz="1400" b="1">
                <a:solidFill>
                  <a:srgbClr val="222222"/>
                </a:solidFill>
                <a:latin typeface="Arial"/>
                <a:ea typeface="Arial"/>
                <a:cs typeface="Arial"/>
                <a:sym typeface="Arial"/>
              </a:rPr>
              <a:t>lifetime value of a customer</a:t>
            </a:r>
            <a:r>
              <a:rPr lang="en-US" sz="1400">
                <a:solidFill>
                  <a:srgbClr val="222222"/>
                </a:solidFill>
                <a:latin typeface="Arial"/>
                <a:ea typeface="Arial"/>
                <a:cs typeface="Arial"/>
                <a:sym typeface="Arial"/>
              </a:rPr>
              <a:t> is Y amount. We are confident with the support from the partners we are currently looking at that we can bring the CAC down to this amount and LTV up to this amount. We also plan on tackling these channels with these resources.</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Our </a:t>
            </a:r>
            <a:r>
              <a:rPr lang="en-US" sz="1400" b="1">
                <a:solidFill>
                  <a:srgbClr val="222222"/>
                </a:solidFill>
                <a:latin typeface="Arial"/>
                <a:ea typeface="Arial"/>
                <a:cs typeface="Arial"/>
                <a:sym typeface="Arial"/>
              </a:rPr>
              <a:t>go-to-market strategy</a:t>
            </a:r>
            <a:r>
              <a:rPr lang="en-US" sz="1400">
                <a:solidFill>
                  <a:srgbClr val="222222"/>
                </a:solidFill>
                <a:latin typeface="Arial"/>
                <a:ea typeface="Arial"/>
                <a:cs typeface="Arial"/>
                <a:sym typeface="Arial"/>
              </a:rPr>
              <a:t> is both a boots on the ground selling and digital marketing strategy. Our digital marketing will include an influencer strategy as well as using an Amazon Marketplace site.</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This is our </a:t>
            </a:r>
            <a:r>
              <a:rPr lang="en-US" sz="1400" b="1">
                <a:solidFill>
                  <a:srgbClr val="222222"/>
                </a:solidFill>
                <a:latin typeface="Arial"/>
                <a:ea typeface="Arial"/>
                <a:cs typeface="Arial"/>
                <a:sym typeface="Arial"/>
              </a:rPr>
              <a:t>3-year financial projections</a:t>
            </a:r>
            <a:r>
              <a:rPr lang="en-US" sz="1400">
                <a:solidFill>
                  <a:srgbClr val="222222"/>
                </a:solidFill>
                <a:latin typeface="Arial"/>
                <a:ea typeface="Arial"/>
                <a:cs typeface="Arial"/>
                <a:sym typeface="Arial"/>
              </a:rPr>
              <a:t> for revenue, cost and margins. Our forecasted based on selling xx units per month to start and growing sales month over month. We anticipate to hit this much monthly revenue in the next 3–5 years.</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This is our </a:t>
            </a:r>
            <a:r>
              <a:rPr lang="en-US" sz="1400" b="1">
                <a:solidFill>
                  <a:srgbClr val="222222"/>
                </a:solidFill>
                <a:latin typeface="Arial"/>
                <a:ea typeface="Arial"/>
                <a:cs typeface="Arial"/>
                <a:sym typeface="Arial"/>
              </a:rPr>
              <a:t>team</a:t>
            </a:r>
            <a:r>
              <a:rPr lang="en-US" sz="1400">
                <a:solidFill>
                  <a:srgbClr val="222222"/>
                </a:solidFill>
                <a:latin typeface="Arial"/>
                <a:ea typeface="Arial"/>
                <a:cs typeface="Arial"/>
                <a:sym typeface="Arial"/>
              </a:rPr>
              <a:t>. We have X number of years of combined experience in these areas of expertise. This is our background and past experience. We have also brought on these advisors who are experts in these fields. Given our expertise and experience, we believe we are the best team to solve this problem.</a:t>
            </a:r>
            <a:endParaRPr sz="1400">
              <a:solidFill>
                <a:schemeClr val="dk1"/>
              </a:solidFill>
              <a:latin typeface="Calibri"/>
              <a:ea typeface="Calibri"/>
              <a:cs typeface="Calibri"/>
              <a:sym typeface="Calibri"/>
            </a:endParaRPr>
          </a:p>
          <a:p>
            <a:pPr marL="342900" marR="0" lvl="0" indent="-342900" algn="l" rtl="0">
              <a:spcBef>
                <a:spcPts val="0"/>
              </a:spcBef>
              <a:spcAft>
                <a:spcPts val="0"/>
              </a:spcAft>
              <a:buNone/>
            </a:pPr>
            <a:r>
              <a:rPr lang="en-US" sz="1400">
                <a:solidFill>
                  <a:srgbClr val="222222"/>
                </a:solidFill>
                <a:latin typeface="Arial"/>
                <a:ea typeface="Arial"/>
                <a:cs typeface="Arial"/>
                <a:sym typeface="Arial"/>
              </a:rPr>
              <a:t>The benefit we feel we will gain from the CEI program is having access to and the support from people who have already created businesses. We will use the awards to become a legal company entity and the money will buy materials to manufacture our prototype. We feel we are the best company to win because of our commitment to make this company happen.</a:t>
            </a:r>
            <a:endParaRPr sz="14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PROBLEM</a:t>
            </a:r>
            <a:endParaRPr/>
          </a:p>
        </p:txBody>
      </p:sp>
      <p:sp>
        <p:nvSpPr>
          <p:cNvPr id="93" name="Google Shape;93;p2"/>
          <p:cNvSpPr txBox="1">
            <a:spLocks noGrp="1"/>
          </p:cNvSpPr>
          <p:nvPr>
            <p:ph type="body" idx="1"/>
          </p:nvPr>
        </p:nvSpPr>
        <p:spPr>
          <a:xfrm>
            <a:off x="838200" y="1345178"/>
            <a:ext cx="10515600" cy="2994347"/>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en-US" sz="2400"/>
              <a:t>What problem are you solving?</a:t>
            </a:r>
            <a:endParaRPr/>
          </a:p>
          <a:p>
            <a:pPr marL="228600" lvl="0" indent="-228600" algn="l" rtl="0">
              <a:lnSpc>
                <a:spcPct val="90000"/>
              </a:lnSpc>
              <a:spcBef>
                <a:spcPts val="1000"/>
              </a:spcBef>
              <a:spcAft>
                <a:spcPts val="0"/>
              </a:spcAft>
              <a:buClr>
                <a:schemeClr val="dk1"/>
              </a:buClr>
              <a:buSzPts val="2400"/>
              <a:buChar char="•"/>
            </a:pPr>
            <a:r>
              <a:rPr lang="en-US" sz="2400"/>
              <a:t>How much money are people spending each year on getting this problem solved?</a:t>
            </a:r>
            <a:endParaRPr/>
          </a:p>
          <a:p>
            <a:pPr marL="228600" lvl="0" indent="-228600" algn="l" rtl="0">
              <a:lnSpc>
                <a:spcPct val="90000"/>
              </a:lnSpc>
              <a:spcBef>
                <a:spcPts val="1000"/>
              </a:spcBef>
              <a:spcAft>
                <a:spcPts val="0"/>
              </a:spcAft>
              <a:buClr>
                <a:schemeClr val="dk1"/>
              </a:buClr>
              <a:buSzPts val="2400"/>
              <a:buChar char="•"/>
            </a:pPr>
            <a:r>
              <a:rPr lang="en-US" sz="2400"/>
              <a:t>How do you know it is a problem? Do you have primary or secondary research to back this up?</a:t>
            </a:r>
            <a:endParaRPr/>
          </a:p>
        </p:txBody>
      </p:sp>
      <p:sp>
        <p:nvSpPr>
          <p:cNvPr id="94" name="Google Shape;94;p2"/>
          <p:cNvSpPr txBox="1"/>
          <p:nvPr/>
        </p:nvSpPr>
        <p:spPr>
          <a:xfrm>
            <a:off x="838200" y="4726983"/>
            <a:ext cx="10515600" cy="187529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Calibri"/>
                <a:ea typeface="Calibri"/>
                <a:cs typeface="Calibri"/>
                <a:sym typeface="Calibri"/>
              </a:rPr>
              <a:t>Example:</a:t>
            </a:r>
            <a:endParaRPr/>
          </a:p>
          <a:p>
            <a:pPr marL="0" marR="0" lvl="0" indent="0" algn="l" rtl="0">
              <a:lnSpc>
                <a:spcPct val="90000"/>
              </a:lnSpc>
              <a:spcBef>
                <a:spcPts val="1000"/>
              </a:spcBef>
              <a:spcAft>
                <a:spcPts val="0"/>
              </a:spcAft>
              <a:buClr>
                <a:schemeClr val="dk1"/>
              </a:buClr>
              <a:buSzPts val="1200"/>
              <a:buFont typeface="Arial"/>
              <a:buNone/>
            </a:pPr>
            <a:r>
              <a:rPr lang="en-US" sz="1200" b="0" i="1" u="none" strike="noStrike" cap="none">
                <a:solidFill>
                  <a:schemeClr val="dk1"/>
                </a:solidFill>
                <a:latin typeface="Calibri"/>
                <a:ea typeface="Calibri"/>
                <a:cs typeface="Calibri"/>
                <a:sym typeface="Calibri"/>
              </a:rPr>
              <a:t>We've surveyed 100 teachers and they spend on average 2 hours everyday to prepare for next day lessons and admin stuff. 76% of the teachers we've interviewed agreed that's a major problem and that they would be happy to pay $100 per month if we could save them 10+ hours a month.</a:t>
            </a:r>
            <a:endParaRPr sz="12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200"/>
              <a:buFont typeface="Arial"/>
              <a:buNone/>
            </a:pPr>
            <a:r>
              <a:rPr lang="en-US" sz="1200" b="0" i="1" u="none" strike="noStrike" cap="none">
                <a:solidFill>
                  <a:schemeClr val="dk1"/>
                </a:solidFill>
                <a:latin typeface="Calibri"/>
                <a:ea typeface="Calibri"/>
                <a:cs typeface="Calibri"/>
                <a:sym typeface="Calibri"/>
              </a:rPr>
              <a:t>Small businesses spent $2.4 billion a year on project management software in the US alone. We interviewed 50 small business owners and found that 42% of them aren't satisfied with current solutions and are actively looking for alternative solutions that would make the project flows more transparent and increase the revenue per employee.</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SOLUTION – The Benefits </a:t>
            </a:r>
            <a:endParaRPr/>
          </a:p>
        </p:txBody>
      </p:sp>
      <p:sp>
        <p:nvSpPr>
          <p:cNvPr id="100" name="Google Shape;100;p3"/>
          <p:cNvSpPr txBox="1">
            <a:spLocks noGrp="1"/>
          </p:cNvSpPr>
          <p:nvPr>
            <p:ph type="body" idx="1"/>
          </p:nvPr>
        </p:nvSpPr>
        <p:spPr>
          <a:xfrm>
            <a:off x="838200" y="1422669"/>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en-US" sz="2400"/>
              <a:t>How do people currently solve the problem today (make vs buy)? Why are they not working out for them?</a:t>
            </a:r>
            <a:endParaRPr/>
          </a:p>
          <a:p>
            <a:pPr marL="228600" lvl="0" indent="-228600" algn="l" rtl="0">
              <a:lnSpc>
                <a:spcPct val="90000"/>
              </a:lnSpc>
              <a:spcBef>
                <a:spcPts val="1000"/>
              </a:spcBef>
              <a:spcAft>
                <a:spcPts val="0"/>
              </a:spcAft>
              <a:buClr>
                <a:schemeClr val="dk1"/>
              </a:buClr>
              <a:buSzPts val="2400"/>
              <a:buChar char="•"/>
            </a:pPr>
            <a:r>
              <a:rPr lang="en-US" sz="2400"/>
              <a:t>What is your solution? Keep it simple</a:t>
            </a:r>
            <a:endParaRPr/>
          </a:p>
          <a:p>
            <a:pPr marL="228600" lvl="0" indent="-228600" algn="l" rtl="0">
              <a:lnSpc>
                <a:spcPct val="90000"/>
              </a:lnSpc>
              <a:spcBef>
                <a:spcPts val="1000"/>
              </a:spcBef>
              <a:spcAft>
                <a:spcPts val="0"/>
              </a:spcAft>
              <a:buClr>
                <a:schemeClr val="dk1"/>
              </a:buClr>
              <a:buSzPts val="2400"/>
              <a:buChar char="•"/>
            </a:pPr>
            <a:r>
              <a:rPr lang="en-US" sz="2400"/>
              <a:t>How is your solution better than the alternative solutions? Is it faster?</a:t>
            </a:r>
            <a:endParaRPr/>
          </a:p>
          <a:p>
            <a:pPr marL="228600" lvl="0" indent="-228600" algn="l" rtl="0">
              <a:lnSpc>
                <a:spcPct val="90000"/>
              </a:lnSpc>
              <a:spcBef>
                <a:spcPts val="1000"/>
              </a:spcBef>
              <a:spcAft>
                <a:spcPts val="0"/>
              </a:spcAft>
              <a:buClr>
                <a:schemeClr val="dk1"/>
              </a:buClr>
              <a:buSzPts val="2400"/>
              <a:buChar char="•"/>
            </a:pPr>
            <a:r>
              <a:rPr lang="en-US" sz="2400"/>
              <a:t>More effective or efficient? More reliable? Provides less emotional pain? Tip: It's better to be better on 1-2 dimensions, then to try to be better at many dimensions.</a:t>
            </a:r>
            <a:endParaRPr/>
          </a:p>
          <a:p>
            <a:pPr marL="228600" lvl="0" indent="-228600" algn="l" rtl="0">
              <a:lnSpc>
                <a:spcPct val="90000"/>
              </a:lnSpc>
              <a:spcBef>
                <a:spcPts val="1000"/>
              </a:spcBef>
              <a:spcAft>
                <a:spcPts val="0"/>
              </a:spcAft>
              <a:buClr>
                <a:schemeClr val="dk1"/>
              </a:buClr>
              <a:buSzPts val="2400"/>
              <a:buChar char="•"/>
            </a:pPr>
            <a:r>
              <a:rPr lang="en-US" sz="2400"/>
              <a:t>Is there anything proprietary and unique?</a:t>
            </a:r>
            <a:endParaRPr/>
          </a:p>
          <a:p>
            <a:pPr marL="228600" lvl="0" indent="-50800" algn="l" rtl="0">
              <a:lnSpc>
                <a:spcPct val="90000"/>
              </a:lnSpc>
              <a:spcBef>
                <a:spcPts val="1000"/>
              </a:spcBef>
              <a:spcAft>
                <a:spcPts val="0"/>
              </a:spcAft>
              <a:buClr>
                <a:schemeClr val="dk1"/>
              </a:buClr>
              <a:buSzPts val="2800"/>
              <a:buNone/>
            </a:pPr>
            <a:endParaRPr/>
          </a:p>
        </p:txBody>
      </p:sp>
      <p:sp>
        <p:nvSpPr>
          <p:cNvPr id="101" name="Google Shape;101;p3"/>
          <p:cNvSpPr txBox="1"/>
          <p:nvPr/>
        </p:nvSpPr>
        <p:spPr>
          <a:xfrm>
            <a:off x="838200" y="4956256"/>
            <a:ext cx="10515600" cy="187529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Calibri"/>
                <a:ea typeface="Calibri"/>
                <a:cs typeface="Calibri"/>
                <a:sym typeface="Calibri"/>
              </a:rPr>
              <a:t>Example:</a:t>
            </a:r>
            <a:endParaRPr/>
          </a:p>
          <a:p>
            <a:pPr marL="0" marR="0" lvl="0" indent="0" algn="l" rtl="0">
              <a:lnSpc>
                <a:spcPct val="90000"/>
              </a:lnSpc>
              <a:spcBef>
                <a:spcPts val="1000"/>
              </a:spcBef>
              <a:spcAft>
                <a:spcPts val="0"/>
              </a:spcAft>
              <a:buClr>
                <a:schemeClr val="dk1"/>
              </a:buClr>
              <a:buSzPts val="1200"/>
              <a:buFont typeface="Arial"/>
              <a:buNone/>
            </a:pPr>
            <a:r>
              <a:rPr lang="en-US" sz="1200" b="0" i="1" u="none" strike="noStrike" cap="none">
                <a:solidFill>
                  <a:schemeClr val="dk1"/>
                </a:solidFill>
                <a:latin typeface="Calibri"/>
                <a:ea typeface="Calibri"/>
                <a:cs typeface="Calibri"/>
                <a:sym typeface="Calibri"/>
              </a:rPr>
              <a:t>Our solution is a cloud-based class management software that helps teachers manage all their class prep and school admin, so that they save 25% of their time</a:t>
            </a:r>
            <a:endParaRPr sz="12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200"/>
              <a:buFont typeface="Arial"/>
              <a:buNone/>
            </a:pPr>
            <a:r>
              <a:rPr lang="en-US" sz="1200" b="0" i="1" u="none" strike="noStrike" cap="none">
                <a:solidFill>
                  <a:schemeClr val="dk1"/>
                </a:solidFill>
                <a:latin typeface="Calibri"/>
                <a:ea typeface="Calibri"/>
                <a:cs typeface="Calibri"/>
                <a:sym typeface="Calibri"/>
              </a:rPr>
              <a:t>We’ve tested our project management solution with 90 small businesses and they said we’ve helped them increase their revenue per employee by 13% within the first 90 days after starting to use our project management software</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PRODUCT</a:t>
            </a:r>
            <a:endParaRPr/>
          </a:p>
        </p:txBody>
      </p:sp>
      <p:sp>
        <p:nvSpPr>
          <p:cNvPr id="107" name="Google Shape;10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Explain simply or demo how it works…</a:t>
            </a:r>
            <a:endParaRPr/>
          </a:p>
          <a:p>
            <a:pPr marL="228600" lvl="0" indent="-228600" algn="l" rtl="0">
              <a:lnSpc>
                <a:spcPct val="90000"/>
              </a:lnSpc>
              <a:spcBef>
                <a:spcPts val="1000"/>
              </a:spcBef>
              <a:spcAft>
                <a:spcPts val="0"/>
              </a:spcAft>
              <a:buClr>
                <a:schemeClr val="dk1"/>
              </a:buClr>
              <a:buSzPts val="2800"/>
              <a:buChar char="•"/>
            </a:pPr>
            <a:r>
              <a:rPr lang="en-US"/>
              <a:t>Keep the explanation simple and concise with a few screen grabs of your product. Alternatively you can build a simple flow model which showcases how your product works.</a:t>
            </a:r>
            <a:endParaRPr/>
          </a:p>
          <a:p>
            <a:pPr marL="685800" lvl="1" indent="-228600" algn="l" rtl="0">
              <a:lnSpc>
                <a:spcPct val="90000"/>
              </a:lnSpc>
              <a:spcBef>
                <a:spcPts val="500"/>
              </a:spcBef>
              <a:spcAft>
                <a:spcPts val="0"/>
              </a:spcAft>
              <a:buClr>
                <a:schemeClr val="dk1"/>
              </a:buClr>
              <a:buSzPts val="2400"/>
              <a:buChar char="•"/>
            </a:pPr>
            <a:r>
              <a:rPr lang="en-US"/>
              <a:t>How does it bring value to your customers?</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5"/>
          <p:cNvSpPr txBox="1">
            <a:spLocks noGrp="1"/>
          </p:cNvSpPr>
          <p:nvPr>
            <p:ph type="title"/>
          </p:nvPr>
        </p:nvSpPr>
        <p:spPr>
          <a:xfrm>
            <a:off x="838200" y="318631"/>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CUSTOMER</a:t>
            </a:r>
            <a:endParaRPr/>
          </a:p>
        </p:txBody>
      </p:sp>
      <p:sp>
        <p:nvSpPr>
          <p:cNvPr id="113" name="Google Shape;113;p5"/>
          <p:cNvSpPr txBox="1">
            <a:spLocks noGrp="1"/>
          </p:cNvSpPr>
          <p:nvPr>
            <p:ph type="body" idx="1"/>
          </p:nvPr>
        </p:nvSpPr>
        <p:spPr>
          <a:xfrm>
            <a:off x="714214" y="1644194"/>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Who are you solving this problem for? What does your ideal customer profile (ICP) look like and who are your early adopters?</a:t>
            </a:r>
            <a:endParaRPr/>
          </a:p>
          <a:p>
            <a:pPr marL="228600" lvl="0" indent="-228600" algn="l" rtl="0">
              <a:lnSpc>
                <a:spcPct val="90000"/>
              </a:lnSpc>
              <a:spcBef>
                <a:spcPts val="1000"/>
              </a:spcBef>
              <a:spcAft>
                <a:spcPts val="0"/>
              </a:spcAft>
              <a:buClr>
                <a:schemeClr val="dk1"/>
              </a:buClr>
              <a:buSzPts val="2800"/>
              <a:buChar char="•"/>
            </a:pPr>
            <a:r>
              <a:rPr lang="en-US"/>
              <a:t>How have you validated that you have the right customers?</a:t>
            </a:r>
            <a:endParaRPr/>
          </a:p>
          <a:p>
            <a:pPr marL="228600" lvl="0" indent="-228600" algn="l" rtl="0">
              <a:lnSpc>
                <a:spcPct val="90000"/>
              </a:lnSpc>
              <a:spcBef>
                <a:spcPts val="1000"/>
              </a:spcBef>
              <a:spcAft>
                <a:spcPts val="0"/>
              </a:spcAft>
              <a:buClr>
                <a:schemeClr val="dk1"/>
              </a:buClr>
              <a:buSzPts val="2800"/>
              <a:buChar char="•"/>
            </a:pPr>
            <a:r>
              <a:rPr lang="en-US"/>
              <a:t>How many have you sold / how many paying customers?</a:t>
            </a:r>
            <a:endParaRPr/>
          </a:p>
          <a:p>
            <a:pPr marL="228600" lvl="0" indent="-228600" algn="l" rtl="0">
              <a:lnSpc>
                <a:spcPct val="90000"/>
              </a:lnSpc>
              <a:spcBef>
                <a:spcPts val="1000"/>
              </a:spcBef>
              <a:spcAft>
                <a:spcPts val="0"/>
              </a:spcAft>
              <a:buClr>
                <a:schemeClr val="dk1"/>
              </a:buClr>
              <a:buSzPts val="2800"/>
              <a:buChar char="•"/>
            </a:pPr>
            <a:r>
              <a:rPr lang="en-US"/>
              <a:t>Do you have key partnerships in place?</a:t>
            </a:r>
            <a:br>
              <a:rPr lang="en-US"/>
            </a:br>
            <a:br>
              <a:rPr lang="en-US"/>
            </a:b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COMPETITION</a:t>
            </a:r>
            <a:endParaRPr/>
          </a:p>
        </p:txBody>
      </p:sp>
      <p:sp>
        <p:nvSpPr>
          <p:cNvPr id="119" name="Google Shape;119;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What is the size of the market?</a:t>
            </a:r>
            <a:endParaRPr/>
          </a:p>
          <a:p>
            <a:pPr marL="228600" lvl="0" indent="-228600" algn="l" rtl="0">
              <a:lnSpc>
                <a:spcPct val="90000"/>
              </a:lnSpc>
              <a:spcBef>
                <a:spcPts val="1000"/>
              </a:spcBef>
              <a:spcAft>
                <a:spcPts val="0"/>
              </a:spcAft>
              <a:buClr>
                <a:schemeClr val="dk1"/>
              </a:buClr>
              <a:buSzPts val="2800"/>
              <a:buChar char="•"/>
            </a:pPr>
            <a:r>
              <a:rPr lang="en-US"/>
              <a:t>Who are your top competitors?</a:t>
            </a:r>
            <a:endParaRPr/>
          </a:p>
          <a:p>
            <a:pPr marL="228600" lvl="0" indent="-228600" algn="l" rtl="0">
              <a:lnSpc>
                <a:spcPct val="90000"/>
              </a:lnSpc>
              <a:spcBef>
                <a:spcPts val="1000"/>
              </a:spcBef>
              <a:spcAft>
                <a:spcPts val="0"/>
              </a:spcAft>
              <a:buClr>
                <a:schemeClr val="dk1"/>
              </a:buClr>
              <a:buSzPts val="2800"/>
              <a:buChar char="•"/>
            </a:pPr>
            <a:r>
              <a:rPr lang="en-US"/>
              <a:t>How do you position yourself in the market?</a:t>
            </a:r>
            <a:endParaRPr/>
          </a:p>
          <a:p>
            <a:pPr marL="228600" lvl="0" indent="-228600" algn="l" rtl="0">
              <a:lnSpc>
                <a:spcPct val="90000"/>
              </a:lnSpc>
              <a:spcBef>
                <a:spcPts val="1000"/>
              </a:spcBef>
              <a:spcAft>
                <a:spcPts val="0"/>
              </a:spcAft>
              <a:buClr>
                <a:schemeClr val="dk1"/>
              </a:buClr>
              <a:buSzPts val="2800"/>
              <a:buChar char="•"/>
            </a:pPr>
            <a:r>
              <a:rPr lang="en-US"/>
              <a:t>How do you defend your market against your competitors (or how do you create a sustainable competitive advantage?</a:t>
            </a:r>
            <a:endParaRPr/>
          </a:p>
          <a:p>
            <a:pPr marL="228600" lvl="0" indent="-228600" algn="l" rtl="0">
              <a:lnSpc>
                <a:spcPct val="90000"/>
              </a:lnSpc>
              <a:spcBef>
                <a:spcPts val="1000"/>
              </a:spcBef>
              <a:spcAft>
                <a:spcPts val="0"/>
              </a:spcAft>
              <a:buClr>
                <a:schemeClr val="dk1"/>
              </a:buClr>
              <a:buSzPts val="2800"/>
              <a:buChar char="•"/>
            </a:pPr>
            <a:r>
              <a:rPr lang="en-US"/>
              <a:t>How are you going to become better than your competition?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7"/>
          <p:cNvSpPr txBox="1">
            <a:spLocks noGrp="1"/>
          </p:cNvSpPr>
          <p:nvPr>
            <p:ph type="title"/>
          </p:nvPr>
        </p:nvSpPr>
        <p:spPr>
          <a:xfrm>
            <a:off x="838200" y="112604"/>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GO-TO-MARKET STRATEGY</a:t>
            </a:r>
            <a:endParaRPr/>
          </a:p>
        </p:txBody>
      </p:sp>
      <p:sp>
        <p:nvSpPr>
          <p:cNvPr id="125" name="Google Shape;125;p7"/>
          <p:cNvSpPr txBox="1">
            <a:spLocks noGrp="1"/>
          </p:cNvSpPr>
          <p:nvPr>
            <p:ph type="body" idx="1"/>
          </p:nvPr>
        </p:nvSpPr>
        <p:spPr>
          <a:xfrm>
            <a:off x="838200" y="1438167"/>
            <a:ext cx="10515600" cy="3335311"/>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a:t>How are you going to get your product to the hands of your customers?</a:t>
            </a:r>
            <a:endParaRPr/>
          </a:p>
          <a:p>
            <a:pPr marL="228600" lvl="0" indent="-228600" algn="l" rtl="0">
              <a:lnSpc>
                <a:spcPct val="90000"/>
              </a:lnSpc>
              <a:spcBef>
                <a:spcPts val="1000"/>
              </a:spcBef>
              <a:spcAft>
                <a:spcPts val="0"/>
              </a:spcAft>
              <a:buClr>
                <a:schemeClr val="dk1"/>
              </a:buClr>
              <a:buSzPts val="2000"/>
              <a:buChar char="•"/>
            </a:pPr>
            <a:r>
              <a:rPr lang="en-US" sz="2000"/>
              <a:t>Which channels are you going to focus on given your current resources (e.g. SEO, SEM, Facebook, direct marketing)? What have you done to validate that these are the most effective channels?</a:t>
            </a:r>
            <a:endParaRPr/>
          </a:p>
          <a:p>
            <a:pPr marL="228600" lvl="0" indent="-228600" algn="l" rtl="0">
              <a:lnSpc>
                <a:spcPct val="90000"/>
              </a:lnSpc>
              <a:spcBef>
                <a:spcPts val="1000"/>
              </a:spcBef>
              <a:spcAft>
                <a:spcPts val="0"/>
              </a:spcAft>
              <a:buClr>
                <a:schemeClr val="dk1"/>
              </a:buClr>
              <a:buSzPts val="2000"/>
              <a:buChar char="•"/>
            </a:pPr>
            <a:r>
              <a:rPr lang="en-US" sz="2000"/>
              <a:t>How much are the customer acquisition costs (CAC)? How confident are you that it is going to stay under a certain range?</a:t>
            </a:r>
            <a:endParaRPr/>
          </a:p>
          <a:p>
            <a:pPr marL="228600" lvl="0" indent="-228600" algn="l" rtl="0">
              <a:lnSpc>
                <a:spcPct val="90000"/>
              </a:lnSpc>
              <a:spcBef>
                <a:spcPts val="1000"/>
              </a:spcBef>
              <a:spcAft>
                <a:spcPts val="0"/>
              </a:spcAft>
              <a:buClr>
                <a:schemeClr val="dk1"/>
              </a:buClr>
              <a:buSzPts val="2000"/>
              <a:buChar char="•"/>
            </a:pPr>
            <a:r>
              <a:rPr lang="en-US" sz="2000"/>
              <a:t>What is your competitive distribution strategy?</a:t>
            </a:r>
            <a:endParaRPr/>
          </a:p>
          <a:p>
            <a:pPr marL="228600" lvl="0" indent="-228600" algn="l" rtl="0">
              <a:lnSpc>
                <a:spcPct val="90000"/>
              </a:lnSpc>
              <a:spcBef>
                <a:spcPts val="1000"/>
              </a:spcBef>
              <a:spcAft>
                <a:spcPts val="0"/>
              </a:spcAft>
              <a:buClr>
                <a:schemeClr val="dk1"/>
              </a:buClr>
              <a:buSzPts val="2000"/>
              <a:buChar char="•"/>
            </a:pPr>
            <a:r>
              <a:rPr lang="en-US" sz="2000"/>
              <a:t>How long is the sales cycle in months?</a:t>
            </a:r>
            <a:endParaRPr/>
          </a:p>
        </p:txBody>
      </p:sp>
      <p:sp>
        <p:nvSpPr>
          <p:cNvPr id="126" name="Google Shape;126;p7"/>
          <p:cNvSpPr txBox="1"/>
          <p:nvPr/>
        </p:nvSpPr>
        <p:spPr>
          <a:xfrm>
            <a:off x="838200" y="4982705"/>
            <a:ext cx="10515600" cy="187529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Calibri"/>
                <a:ea typeface="Calibri"/>
                <a:cs typeface="Calibri"/>
                <a:sym typeface="Calibri"/>
              </a:rPr>
              <a:t>Example:</a:t>
            </a:r>
            <a:endParaRPr/>
          </a:p>
          <a:p>
            <a:pPr marL="228600" marR="0" lvl="0" indent="-228600" algn="l" rtl="0">
              <a:lnSpc>
                <a:spcPct val="90000"/>
              </a:lnSpc>
              <a:spcBef>
                <a:spcPts val="10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We are asking for $800k at $4m pre-money valuation to scale our customer acquisition strategies and execute our product roadmap. This will give us 18 months to grow to 4,000 paying customers and an annual revenue of $2m.</a:t>
            </a:r>
            <a:endParaRPr/>
          </a:p>
          <a:p>
            <a:pPr marL="228600" marR="0" lvl="0" indent="-228600" algn="l" rtl="0">
              <a:lnSpc>
                <a:spcPct val="90000"/>
              </a:lnSpc>
              <a:spcBef>
                <a:spcPts val="1000"/>
              </a:spcBef>
              <a:spcAft>
                <a:spcPts val="0"/>
              </a:spcAft>
              <a:buClr>
                <a:schemeClr val="dk1"/>
              </a:buClr>
              <a:buSzPts val="1200"/>
              <a:buFont typeface="Arial"/>
              <a:buChar char="•"/>
            </a:pPr>
            <a:r>
              <a:rPr lang="en-US" sz="1200" b="0" i="0" u="none" strike="noStrike" cap="none">
                <a:solidFill>
                  <a:schemeClr val="dk1"/>
                </a:solidFill>
                <a:latin typeface="Calibri"/>
                <a:ea typeface="Calibri"/>
                <a:cs typeface="Calibri"/>
                <a:sym typeface="Calibri"/>
              </a:rPr>
              <a:t>We are spending the first 250k on hiring one back-end developer, one UX designer and one customer success person. This team will help us get to problem-solution fit and further validate our acquisition channels.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8"/>
          <p:cNvSpPr txBox="1">
            <a:spLocks noGrp="1"/>
          </p:cNvSpPr>
          <p:nvPr>
            <p:ph type="title"/>
          </p:nvPr>
        </p:nvSpPr>
        <p:spPr>
          <a:xfrm>
            <a:off x="838200" y="318631"/>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BUSINESS MODEL</a:t>
            </a:r>
            <a:endParaRPr/>
          </a:p>
        </p:txBody>
      </p:sp>
      <p:sp>
        <p:nvSpPr>
          <p:cNvPr id="132" name="Google Shape;132;p8"/>
          <p:cNvSpPr txBox="1">
            <a:spLocks noGrp="1"/>
          </p:cNvSpPr>
          <p:nvPr>
            <p:ph type="body" idx="1"/>
          </p:nvPr>
        </p:nvSpPr>
        <p:spPr>
          <a:xfrm>
            <a:off x="838200" y="1500161"/>
            <a:ext cx="10515600" cy="314933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In this slide, you want to show how your business model works and how it has been validated with your early adopters.</a:t>
            </a:r>
            <a:endParaRPr/>
          </a:p>
          <a:p>
            <a:pPr marL="228600" lvl="0" indent="-228600" algn="l" rtl="0">
              <a:lnSpc>
                <a:spcPct val="90000"/>
              </a:lnSpc>
              <a:spcBef>
                <a:spcPts val="1000"/>
              </a:spcBef>
              <a:spcAft>
                <a:spcPts val="0"/>
              </a:spcAft>
              <a:buClr>
                <a:schemeClr val="dk1"/>
              </a:buClr>
              <a:buSzPts val="2800"/>
              <a:buChar char="•"/>
            </a:pPr>
            <a:r>
              <a:rPr lang="en-US"/>
              <a:t>How much money are you making with each customer---describe the unit economics including CLV (Customer Lifetime Value)?</a:t>
            </a:r>
            <a:endParaRPr/>
          </a:p>
          <a:p>
            <a:pPr marL="228600" lvl="0" indent="-228600" algn="l" rtl="0">
              <a:lnSpc>
                <a:spcPct val="90000"/>
              </a:lnSpc>
              <a:spcBef>
                <a:spcPts val="1000"/>
              </a:spcBef>
              <a:spcAft>
                <a:spcPts val="0"/>
              </a:spcAft>
              <a:buClr>
                <a:schemeClr val="dk1"/>
              </a:buClr>
              <a:buSzPts val="2800"/>
              <a:buChar char="•"/>
            </a:pPr>
            <a:r>
              <a:rPr lang="en-US"/>
              <a:t>What you are actually selling (e.g. monthly subscription, one-off product, service)?</a:t>
            </a:r>
            <a:endParaRPr/>
          </a:p>
          <a:p>
            <a:pPr marL="228600" lvl="0" indent="-50800" algn="l" rtl="0">
              <a:lnSpc>
                <a:spcPct val="90000"/>
              </a:lnSpc>
              <a:spcBef>
                <a:spcPts val="1000"/>
              </a:spcBef>
              <a:spcAft>
                <a:spcPts val="0"/>
              </a:spcAft>
              <a:buClr>
                <a:schemeClr val="dk1"/>
              </a:buClr>
              <a:buSzPts val="2800"/>
              <a:buNone/>
            </a:pPr>
            <a:endParaRPr/>
          </a:p>
        </p:txBody>
      </p:sp>
      <p:sp>
        <p:nvSpPr>
          <p:cNvPr id="133" name="Google Shape;133;p8"/>
          <p:cNvSpPr txBox="1"/>
          <p:nvPr/>
        </p:nvSpPr>
        <p:spPr>
          <a:xfrm>
            <a:off x="838200" y="4649492"/>
            <a:ext cx="10515600" cy="1875295"/>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1200"/>
              <a:buFont typeface="Arial"/>
              <a:buNone/>
            </a:pPr>
            <a:r>
              <a:rPr lang="en-US" sz="1200" b="0" i="0" u="none" strike="noStrike" cap="none">
                <a:solidFill>
                  <a:schemeClr val="dk1"/>
                </a:solidFill>
                <a:latin typeface="Calibri"/>
                <a:ea typeface="Calibri"/>
                <a:cs typeface="Calibri"/>
                <a:sym typeface="Calibri"/>
              </a:rPr>
              <a:t>Example:</a:t>
            </a:r>
            <a:endParaRPr/>
          </a:p>
          <a:p>
            <a:pPr marL="0" marR="0" lvl="0" indent="0" algn="l" rtl="0">
              <a:lnSpc>
                <a:spcPct val="90000"/>
              </a:lnSpc>
              <a:spcBef>
                <a:spcPts val="1000"/>
              </a:spcBef>
              <a:spcAft>
                <a:spcPts val="0"/>
              </a:spcAft>
              <a:buClr>
                <a:schemeClr val="dk1"/>
              </a:buClr>
              <a:buSzPts val="1200"/>
              <a:buFont typeface="Arial"/>
              <a:buNone/>
            </a:pPr>
            <a:r>
              <a:rPr lang="en-US" sz="1200" b="0" i="1" u="none" strike="noStrike" cap="none">
                <a:solidFill>
                  <a:schemeClr val="dk1"/>
                </a:solidFill>
                <a:latin typeface="Calibri"/>
                <a:ea typeface="Calibri"/>
                <a:cs typeface="Calibri"/>
                <a:sym typeface="Calibri"/>
              </a:rPr>
              <a:t>Our solution is a cloud-based class management software that helps teachers manage all their class prep and school admin, so that they save 25% of their time</a:t>
            </a:r>
            <a:endParaRPr sz="1200" b="0" i="0" u="none" strike="noStrike" cap="none">
              <a:solidFill>
                <a:schemeClr val="dk1"/>
              </a:solidFill>
              <a:latin typeface="Calibri"/>
              <a:ea typeface="Calibri"/>
              <a:cs typeface="Calibri"/>
              <a:sym typeface="Calibri"/>
            </a:endParaRPr>
          </a:p>
          <a:p>
            <a:pPr marL="0" marR="0" lvl="0" indent="0" algn="l" rtl="0">
              <a:lnSpc>
                <a:spcPct val="90000"/>
              </a:lnSpc>
              <a:spcBef>
                <a:spcPts val="1000"/>
              </a:spcBef>
              <a:spcAft>
                <a:spcPts val="0"/>
              </a:spcAft>
              <a:buClr>
                <a:schemeClr val="dk1"/>
              </a:buClr>
              <a:buSzPts val="1200"/>
              <a:buFont typeface="Arial"/>
              <a:buNone/>
            </a:pPr>
            <a:r>
              <a:rPr lang="en-US" sz="1200" b="0" i="1" u="none" strike="noStrike" cap="none">
                <a:solidFill>
                  <a:schemeClr val="dk1"/>
                </a:solidFill>
                <a:latin typeface="Calibri"/>
                <a:ea typeface="Calibri"/>
                <a:cs typeface="Calibri"/>
                <a:sym typeface="Calibri"/>
              </a:rPr>
              <a:t>We’ve tested our project management solution with 90 small businesses and they said we’ve helped them increase their revenue per employee by 13% within the first 90 days after starting to use our project management software</a:t>
            </a:r>
            <a:endParaRPr sz="1200" b="0" i="0" u="none" strike="noStrike" cap="none">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FINANCIALS</a:t>
            </a:r>
            <a:endParaRPr/>
          </a:p>
        </p:txBody>
      </p:sp>
      <p:sp>
        <p:nvSpPr>
          <p:cNvPr id="139" name="Google Shape;139;p9"/>
          <p:cNvSpPr txBox="1">
            <a:spLocks noGrp="1"/>
          </p:cNvSpPr>
          <p:nvPr>
            <p:ph type="body" idx="1"/>
          </p:nvPr>
        </p:nvSpPr>
        <p:spPr>
          <a:xfrm>
            <a:off x="838200" y="1413090"/>
            <a:ext cx="10515600" cy="44917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00"/>
              <a:buNone/>
            </a:pPr>
            <a:r>
              <a:rPr lang="en-US" sz="2000"/>
              <a:t>In order to support these ambitious customer acquisition strategies (or strategies to improve your value proposition) that you have just laid out, you need to show your 3 year projections so they understand why your company is a good investment opportunity.</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1519</Words>
  <Application>Microsoft Office PowerPoint</Application>
  <PresentationFormat>Widescreen</PresentationFormat>
  <Paragraphs>74</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LOGO</vt:lpstr>
      <vt:lpstr>PROBLEM</vt:lpstr>
      <vt:lpstr>SOLUTION – The Benefits </vt:lpstr>
      <vt:lpstr>PRODUCT</vt:lpstr>
      <vt:lpstr>CUSTOMER</vt:lpstr>
      <vt:lpstr>COMPETITION</vt:lpstr>
      <vt:lpstr>GO-TO-MARKET STRATEGY</vt:lpstr>
      <vt:lpstr>BUSINESS MODEL</vt:lpstr>
      <vt:lpstr>FINANCIALS</vt:lpstr>
      <vt:lpstr>TEAM</vt:lpstr>
      <vt:lpstr>USE OF FUNDS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dc:title>
  <dc:creator>Microsoft Office User</dc:creator>
  <cp:lastModifiedBy>Alan Beveridge</cp:lastModifiedBy>
  <cp:revision>1</cp:revision>
  <dcterms:created xsi:type="dcterms:W3CDTF">2017-06-22T22:17:41Z</dcterms:created>
  <dcterms:modified xsi:type="dcterms:W3CDTF">2024-02-27T14:55:06Z</dcterms:modified>
</cp:coreProperties>
</file>